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 /><Relationship Id="rId2" Type="http://schemas.openxmlformats.org/package/2006/relationships/metadata/core-properties" Target="docProps/core.xml" /><Relationship Id="rId1" Type="http://schemas.openxmlformats.org/officeDocument/2006/relationships/officeDocument" Target="ppt/presentation.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3" r:id="rId1"/>
  </p:sldMasterIdLst>
  <p:sldIdLst>
    <p:sldId id="256" r:id="rId2"/>
    <p:sldId id="257" r:id="rId3"/>
    <p:sldId id="258" r:id="rId4"/>
    <p:sldId id="268" r:id="rId5"/>
    <p:sldId id="270" r:id="rId6"/>
    <p:sldId id="317" r:id="rId7"/>
    <p:sldId id="318" r:id="rId8"/>
    <p:sldId id="319" r:id="rId9"/>
    <p:sldId id="320" r:id="rId10"/>
    <p:sldId id="321" r:id="rId11"/>
    <p:sldId id="269" r:id="rId12"/>
    <p:sldId id="271" r:id="rId13"/>
    <p:sldId id="272" r:id="rId14"/>
    <p:sldId id="273" r:id="rId15"/>
    <p:sldId id="275" r:id="rId16"/>
    <p:sldId id="276" r:id="rId17"/>
    <p:sldId id="277" r:id="rId18"/>
    <p:sldId id="278" r:id="rId19"/>
    <p:sldId id="279" r:id="rId20"/>
    <p:sldId id="280" r:id="rId21"/>
    <p:sldId id="281" r:id="rId22"/>
    <p:sldId id="282" r:id="rId23"/>
    <p:sldId id="283" r:id="rId24"/>
    <p:sldId id="315" r:id="rId25"/>
    <p:sldId id="316" r:id="rId26"/>
    <p:sldId id="284" r:id="rId27"/>
    <p:sldId id="285" r:id="rId28"/>
    <p:sldId id="287" r:id="rId29"/>
    <p:sldId id="290" r:id="rId30"/>
    <p:sldId id="291" r:id="rId31"/>
    <p:sldId id="292" r:id="rId32"/>
    <p:sldId id="295" r:id="rId33"/>
    <p:sldId id="298" r:id="rId34"/>
    <p:sldId id="300" r:id="rId35"/>
    <p:sldId id="301" r:id="rId36"/>
    <p:sldId id="302" r:id="rId37"/>
    <p:sldId id="303" r:id="rId38"/>
    <p:sldId id="304" r:id="rId39"/>
    <p:sldId id="305" r:id="rId40"/>
    <p:sldId id="306" r:id="rId41"/>
    <p:sldId id="307" r:id="rId42"/>
    <p:sldId id="308" r:id="rId43"/>
    <p:sldId id="312" r:id="rId44"/>
  </p:sldIdLst>
  <p:sldSz cx="9144000" cy="6858000" type="screen4x3"/>
  <p:notesSz cx="6858000" cy="9144000"/>
  <p:custDataLst>
    <p:tags r:id="rId45"/>
  </p:custDataLst>
  <p:defaultTextStyle>
    <a:defPPr>
      <a:defRPr lang="zh-CN"/>
    </a:defPPr>
    <a:lvl1pPr algn="l" rtl="0" fontAlgn="base">
      <a:spcBef>
        <a:spcPct val="0"/>
      </a:spcBef>
      <a:spcAft>
        <a:spcPct val="0"/>
      </a:spcAft>
      <a:buSzPct val="100000"/>
      <a:defRPr kern="1200">
        <a:solidFill>
          <a:schemeClr val="tx1"/>
        </a:solidFill>
        <a:latin typeface="Garamond" panose="02020404030301010803" pitchFamily="18" charset="0"/>
        <a:ea typeface="宋体" panose="02010600030101010101" pitchFamily="2" charset="-122"/>
        <a:cs typeface="+mn-cs"/>
      </a:defRPr>
    </a:lvl1pPr>
    <a:lvl2pPr marL="457200" algn="l" rtl="0" fontAlgn="base">
      <a:spcBef>
        <a:spcPct val="0"/>
      </a:spcBef>
      <a:spcAft>
        <a:spcPct val="0"/>
      </a:spcAft>
      <a:buSzPct val="100000"/>
      <a:defRPr kern="1200">
        <a:solidFill>
          <a:schemeClr val="tx1"/>
        </a:solidFill>
        <a:latin typeface="Garamond" panose="02020404030301010803" pitchFamily="18" charset="0"/>
        <a:ea typeface="宋体" panose="02010600030101010101" pitchFamily="2" charset="-122"/>
        <a:cs typeface="+mn-cs"/>
      </a:defRPr>
    </a:lvl2pPr>
    <a:lvl3pPr marL="914400" algn="l" rtl="0" fontAlgn="base">
      <a:spcBef>
        <a:spcPct val="0"/>
      </a:spcBef>
      <a:spcAft>
        <a:spcPct val="0"/>
      </a:spcAft>
      <a:buSzPct val="100000"/>
      <a:defRPr kern="1200">
        <a:solidFill>
          <a:schemeClr val="tx1"/>
        </a:solidFill>
        <a:latin typeface="Garamond" panose="02020404030301010803" pitchFamily="18" charset="0"/>
        <a:ea typeface="宋体" panose="02010600030101010101" pitchFamily="2" charset="-122"/>
        <a:cs typeface="+mn-cs"/>
      </a:defRPr>
    </a:lvl3pPr>
    <a:lvl4pPr marL="1371600" algn="l" rtl="0" fontAlgn="base">
      <a:spcBef>
        <a:spcPct val="0"/>
      </a:spcBef>
      <a:spcAft>
        <a:spcPct val="0"/>
      </a:spcAft>
      <a:buSzPct val="100000"/>
      <a:defRPr kern="1200">
        <a:solidFill>
          <a:schemeClr val="tx1"/>
        </a:solidFill>
        <a:latin typeface="Garamond" panose="02020404030301010803" pitchFamily="18" charset="0"/>
        <a:ea typeface="宋体" panose="02010600030101010101" pitchFamily="2" charset="-122"/>
        <a:cs typeface="+mn-cs"/>
      </a:defRPr>
    </a:lvl4pPr>
    <a:lvl5pPr marL="1828800" algn="l" rtl="0" fontAlgn="base">
      <a:spcBef>
        <a:spcPct val="0"/>
      </a:spcBef>
      <a:spcAft>
        <a:spcPct val="0"/>
      </a:spcAft>
      <a:buSzPct val="100000"/>
      <a:defRPr kern="1200">
        <a:solidFill>
          <a:schemeClr val="tx1"/>
        </a:solidFill>
        <a:latin typeface="Garamond" panose="02020404030301010803" pitchFamily="18" charset="0"/>
        <a:ea typeface="宋体" panose="02010600030101010101" pitchFamily="2" charset="-122"/>
        <a:cs typeface="+mn-cs"/>
      </a:defRPr>
    </a:lvl5pPr>
    <a:lvl6pPr marL="2286000" algn="l" defTabSz="914400" rtl="0" eaLnBrk="1" latinLnBrk="0" hangingPunct="1">
      <a:defRPr kern="1200">
        <a:solidFill>
          <a:schemeClr val="tx1"/>
        </a:solidFill>
        <a:latin typeface="Garamond" panose="02020404030301010803" pitchFamily="18" charset="0"/>
        <a:ea typeface="宋体" panose="02010600030101010101" pitchFamily="2" charset="-122"/>
        <a:cs typeface="+mn-cs"/>
      </a:defRPr>
    </a:lvl6pPr>
    <a:lvl7pPr marL="2743200" algn="l" defTabSz="914400" rtl="0" eaLnBrk="1" latinLnBrk="0" hangingPunct="1">
      <a:defRPr kern="1200">
        <a:solidFill>
          <a:schemeClr val="tx1"/>
        </a:solidFill>
        <a:latin typeface="Garamond" panose="02020404030301010803" pitchFamily="18" charset="0"/>
        <a:ea typeface="宋体" panose="02010600030101010101" pitchFamily="2" charset="-122"/>
        <a:cs typeface="+mn-cs"/>
      </a:defRPr>
    </a:lvl7pPr>
    <a:lvl8pPr marL="3200400" algn="l" defTabSz="914400" rtl="0" eaLnBrk="1" latinLnBrk="0" hangingPunct="1">
      <a:defRPr kern="1200">
        <a:solidFill>
          <a:schemeClr val="tx1"/>
        </a:solidFill>
        <a:latin typeface="Garamond" panose="02020404030301010803" pitchFamily="18" charset="0"/>
        <a:ea typeface="宋体" panose="02010600030101010101" pitchFamily="2" charset="-122"/>
        <a:cs typeface="+mn-cs"/>
      </a:defRPr>
    </a:lvl8pPr>
    <a:lvl9pPr marL="3657600" algn="l" defTabSz="914400" rtl="0" eaLnBrk="1" latinLnBrk="0" hangingPunct="1">
      <a:defRPr kern="1200">
        <a:solidFill>
          <a:schemeClr val="tx1"/>
        </a:solidFill>
        <a:latin typeface="Garamond" panose="02020404030301010803" pitchFamily="18" charset="0"/>
        <a:ea typeface="宋体" panose="02010600030101010101" pitchFamily="2" charset="-122"/>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160">
          <p15:clr>
            <a:srgbClr val="A4A3A4"/>
          </p15:clr>
        </p15:guide>
        <p15:guide id="2" pos="288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98" d="100"/>
          <a:sy n="98" d="100"/>
        </p:scale>
        <p:origin x="-762" y="-96"/>
      </p:cViewPr>
      <p:guideLst>
        <p:guide orient="horz" pos="2160"/>
        <p:guide pos="2880"/>
      </p:guideLst>
    </p:cSldViewPr>
  </p:slideViewPr>
  <p:notesTextViewPr>
    <p:cViewPr>
      <p:scale>
        <a:sx n="100" d="100"/>
        <a:sy n="100" d="100"/>
      </p:scale>
      <p:origin x="0" y="0"/>
    </p:cViewPr>
  </p:notesTextViewPr>
  <p:notesViewPr>
    <p:cSldViewPr>
      <p:cViewPr>
        <p:scale>
          <a:sx n="10" d="100"/>
          <a:sy n="10" d="100"/>
        </p:scale>
        <p:origin x="-102" y="-26"/>
      </p:cViewPr>
      <p:guideLst>
        <p:guide orient="horz" pos="2160"/>
        <p:guide pos="288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 /><Relationship Id="rId18" Type="http://schemas.openxmlformats.org/officeDocument/2006/relationships/slide" Target="slides/slide17.xml" /><Relationship Id="rId26" Type="http://schemas.openxmlformats.org/officeDocument/2006/relationships/slide" Target="slides/slide25.xml" /><Relationship Id="rId39" Type="http://schemas.openxmlformats.org/officeDocument/2006/relationships/slide" Target="slides/slide38.xml" /><Relationship Id="rId3" Type="http://schemas.openxmlformats.org/officeDocument/2006/relationships/slide" Target="slides/slide2.xml" /><Relationship Id="rId21" Type="http://schemas.openxmlformats.org/officeDocument/2006/relationships/slide" Target="slides/slide20.xml" /><Relationship Id="rId34" Type="http://schemas.openxmlformats.org/officeDocument/2006/relationships/slide" Target="slides/slide33.xml" /><Relationship Id="rId42" Type="http://schemas.openxmlformats.org/officeDocument/2006/relationships/slide" Target="slides/slide41.xml" /><Relationship Id="rId47" Type="http://schemas.openxmlformats.org/officeDocument/2006/relationships/viewProps" Target="viewProps.xml" /><Relationship Id="rId7" Type="http://schemas.openxmlformats.org/officeDocument/2006/relationships/slide" Target="slides/slide6.xml" /><Relationship Id="rId12" Type="http://schemas.openxmlformats.org/officeDocument/2006/relationships/slide" Target="slides/slide11.xml" /><Relationship Id="rId17" Type="http://schemas.openxmlformats.org/officeDocument/2006/relationships/slide" Target="slides/slide16.xml" /><Relationship Id="rId25" Type="http://schemas.openxmlformats.org/officeDocument/2006/relationships/slide" Target="slides/slide24.xml" /><Relationship Id="rId33" Type="http://schemas.openxmlformats.org/officeDocument/2006/relationships/slide" Target="slides/slide32.xml" /><Relationship Id="rId38" Type="http://schemas.openxmlformats.org/officeDocument/2006/relationships/slide" Target="slides/slide37.xml" /><Relationship Id="rId46" Type="http://schemas.openxmlformats.org/officeDocument/2006/relationships/presProps" Target="presProps.xml" /><Relationship Id="rId2" Type="http://schemas.openxmlformats.org/officeDocument/2006/relationships/slide" Target="slides/slide1.xml" /><Relationship Id="rId16" Type="http://schemas.openxmlformats.org/officeDocument/2006/relationships/slide" Target="slides/slide15.xml" /><Relationship Id="rId20" Type="http://schemas.openxmlformats.org/officeDocument/2006/relationships/slide" Target="slides/slide19.xml" /><Relationship Id="rId29" Type="http://schemas.openxmlformats.org/officeDocument/2006/relationships/slide" Target="slides/slide28.xml" /><Relationship Id="rId41" Type="http://schemas.openxmlformats.org/officeDocument/2006/relationships/slide" Target="slides/slide40.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slide" Target="slides/slide10.xml" /><Relationship Id="rId24" Type="http://schemas.openxmlformats.org/officeDocument/2006/relationships/slide" Target="slides/slide23.xml" /><Relationship Id="rId32" Type="http://schemas.openxmlformats.org/officeDocument/2006/relationships/slide" Target="slides/slide31.xml" /><Relationship Id="rId37" Type="http://schemas.openxmlformats.org/officeDocument/2006/relationships/slide" Target="slides/slide36.xml" /><Relationship Id="rId40" Type="http://schemas.openxmlformats.org/officeDocument/2006/relationships/slide" Target="slides/slide39.xml" /><Relationship Id="rId45" Type="http://schemas.openxmlformats.org/officeDocument/2006/relationships/tags" Target="tags/tag1.xml" /><Relationship Id="rId5" Type="http://schemas.openxmlformats.org/officeDocument/2006/relationships/slide" Target="slides/slide4.xml" /><Relationship Id="rId15" Type="http://schemas.openxmlformats.org/officeDocument/2006/relationships/slide" Target="slides/slide14.xml" /><Relationship Id="rId23" Type="http://schemas.openxmlformats.org/officeDocument/2006/relationships/slide" Target="slides/slide22.xml" /><Relationship Id="rId28" Type="http://schemas.openxmlformats.org/officeDocument/2006/relationships/slide" Target="slides/slide27.xml" /><Relationship Id="rId36" Type="http://schemas.openxmlformats.org/officeDocument/2006/relationships/slide" Target="slides/slide35.xml" /><Relationship Id="rId49" Type="http://schemas.openxmlformats.org/officeDocument/2006/relationships/tableStyles" Target="tableStyles.xml" /><Relationship Id="rId10" Type="http://schemas.openxmlformats.org/officeDocument/2006/relationships/slide" Target="slides/slide9.xml" /><Relationship Id="rId19" Type="http://schemas.openxmlformats.org/officeDocument/2006/relationships/slide" Target="slides/slide18.xml" /><Relationship Id="rId31" Type="http://schemas.openxmlformats.org/officeDocument/2006/relationships/slide" Target="slides/slide30.xml" /><Relationship Id="rId44" Type="http://schemas.openxmlformats.org/officeDocument/2006/relationships/slide" Target="slides/slide43.xml" /><Relationship Id="rId4" Type="http://schemas.openxmlformats.org/officeDocument/2006/relationships/slide" Target="slides/slide3.xml" /><Relationship Id="rId9" Type="http://schemas.openxmlformats.org/officeDocument/2006/relationships/slide" Target="slides/slide8.xml" /><Relationship Id="rId14" Type="http://schemas.openxmlformats.org/officeDocument/2006/relationships/slide" Target="slides/slide13.xml" /><Relationship Id="rId22" Type="http://schemas.openxmlformats.org/officeDocument/2006/relationships/slide" Target="slides/slide21.xml" /><Relationship Id="rId27" Type="http://schemas.openxmlformats.org/officeDocument/2006/relationships/slide" Target="slides/slide26.xml" /><Relationship Id="rId30" Type="http://schemas.openxmlformats.org/officeDocument/2006/relationships/slide" Target="slides/slide29.xml" /><Relationship Id="rId35" Type="http://schemas.openxmlformats.org/officeDocument/2006/relationships/slide" Target="slides/slide34.xml" /><Relationship Id="rId43" Type="http://schemas.openxmlformats.org/officeDocument/2006/relationships/slide" Target="slides/slide42.xml" /><Relationship Id="rId48" Type="http://schemas.openxmlformats.org/officeDocument/2006/relationships/theme" Target="theme/theme1.xml" /><Relationship Id="rId8" Type="http://schemas.openxmlformats.org/officeDocument/2006/relationships/slide" Target="slides/slide7.xml" /></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标题幻灯片">
    <p:spTree>
      <p:nvGrpSpPr>
        <p:cNvPr id="1" name=""/>
        <p:cNvGrpSpPr/>
        <p:nvPr/>
      </p:nvGrpSpPr>
      <p:grpSpPr>
        <a:xfrm>
          <a:off x="0" y="0"/>
          <a:ext cx="0" cy="0"/>
          <a:chOff x="0" y="0"/>
          <a:chExt cx="0" cy="0"/>
        </a:xfrm>
      </p:grpSpPr>
      <p:grpSp>
        <p:nvGrpSpPr>
          <p:cNvPr id="4" name="Group 2">
            <a:extLst>
              <a:ext uri="{FF2B5EF4-FFF2-40B4-BE49-F238E27FC236}">
                <a16:creationId xmlns:a16="http://schemas.microsoft.com/office/drawing/2014/main" id="{86CE0047-8508-4F96-81FD-ACE2FEF1F42C}"/>
              </a:ext>
            </a:extLst>
          </p:cNvPr>
          <p:cNvGrpSpPr>
            <a:grpSpLocks/>
          </p:cNvGrpSpPr>
          <p:nvPr/>
        </p:nvGrpSpPr>
        <p:grpSpPr bwMode="auto">
          <a:xfrm>
            <a:off x="0" y="0"/>
            <a:ext cx="9140825" cy="6850063"/>
            <a:chOff x="0" y="0"/>
            <a:chExt cx="5758" cy="4315"/>
          </a:xfrm>
        </p:grpSpPr>
        <p:grpSp>
          <p:nvGrpSpPr>
            <p:cNvPr id="5" name="Group 3">
              <a:extLst>
                <a:ext uri="{FF2B5EF4-FFF2-40B4-BE49-F238E27FC236}">
                  <a16:creationId xmlns:a16="http://schemas.microsoft.com/office/drawing/2014/main" id="{E0E8092C-0FE5-4A3A-B76E-D1EC98699AF1}"/>
                </a:ext>
              </a:extLst>
            </p:cNvPr>
            <p:cNvGrpSpPr>
              <a:grpSpLocks/>
            </p:cNvGrpSpPr>
            <p:nvPr/>
          </p:nvGrpSpPr>
          <p:grpSpPr bwMode="auto">
            <a:xfrm>
              <a:off x="1728" y="2230"/>
              <a:ext cx="4027" cy="2085"/>
              <a:chOff x="1728" y="2230"/>
              <a:chExt cx="4027" cy="2085"/>
            </a:xfrm>
          </p:grpSpPr>
          <p:sp>
            <p:nvSpPr>
              <p:cNvPr id="8" name="Freeform 4">
                <a:extLst>
                  <a:ext uri="{FF2B5EF4-FFF2-40B4-BE49-F238E27FC236}">
                    <a16:creationId xmlns:a16="http://schemas.microsoft.com/office/drawing/2014/main" id="{F00EF99A-722D-4DFB-B940-D0A650B8A42E}"/>
                  </a:ext>
                </a:extLst>
              </p:cNvPr>
              <p:cNvSpPr>
                <a:spLocks/>
              </p:cNvSpPr>
              <p:nvPr/>
            </p:nvSpPr>
            <p:spPr bwMode="hidden">
              <a:xfrm>
                <a:off x="1728" y="2644"/>
                <a:ext cx="2882" cy="1671"/>
              </a:xfrm>
              <a:custGeom>
                <a:avLst/>
                <a:gdLst/>
                <a:ahLst/>
                <a:cxnLst>
                  <a:cxn ang="0">
                    <a:pos x="2740" y="528"/>
                  </a:cxn>
                  <a:cxn ang="0">
                    <a:pos x="2632" y="484"/>
                  </a:cxn>
                  <a:cxn ang="0">
                    <a:pos x="2480" y="424"/>
                  </a:cxn>
                  <a:cxn ang="0">
                    <a:pos x="2203" y="343"/>
                  </a:cxn>
                  <a:cxn ang="0">
                    <a:pos x="1970" y="277"/>
                  </a:cxn>
                  <a:cxn ang="0">
                    <a:pos x="1807" y="212"/>
                  </a:cxn>
                  <a:cxn ang="0">
                    <a:pos x="1693" y="152"/>
                  </a:cxn>
                  <a:cxn ang="0">
                    <a:pos x="1628" y="103"/>
                  </a:cxn>
                  <a:cxn ang="0">
                    <a:pos x="1590" y="60"/>
                  </a:cxn>
                  <a:cxn ang="0">
                    <a:pos x="1579" y="27"/>
                  </a:cxn>
                  <a:cxn ang="0">
                    <a:pos x="1585" y="0"/>
                  </a:cxn>
                  <a:cxn ang="0">
                    <a:pos x="1557" y="49"/>
                  </a:cxn>
                  <a:cxn ang="0">
                    <a:pos x="1568" y="98"/>
                  </a:cxn>
                  <a:cxn ang="0">
                    <a:pos x="1617" y="141"/>
                  </a:cxn>
                  <a:cxn ang="0">
                    <a:pos x="1688" y="185"/>
                  </a:cxn>
                  <a:cxn ang="0">
                    <a:pos x="1791" y="228"/>
                  </a:cxn>
                  <a:cxn ang="0">
                    <a:pos x="2040" y="310"/>
                  </a:cxn>
                  <a:cxn ang="0">
                    <a:pos x="2285" y="381"/>
                  </a:cxn>
                  <a:cxn ang="0">
                    <a:pos x="2464" y="435"/>
                  </a:cxn>
                  <a:cxn ang="0">
                    <a:pos x="2605" y="484"/>
                  </a:cxn>
                  <a:cxn ang="0">
                    <a:pos x="2708" y="528"/>
                  </a:cxn>
                  <a:cxn ang="0">
                    <a:pos x="2768" y="560"/>
                  </a:cxn>
                  <a:cxn ang="0">
                    <a:pos x="2795" y="593"/>
                  </a:cxn>
                  <a:cxn ang="0">
                    <a:pos x="2795" y="642"/>
                  </a:cxn>
                  <a:cxn ang="0">
                    <a:pos x="2762" y="691"/>
                  </a:cxn>
                  <a:cxn ang="0">
                    <a:pos x="2692" y="735"/>
                  </a:cxn>
                  <a:cxn ang="0">
                    <a:pos x="2589" y="778"/>
                  </a:cxn>
                  <a:cxn ang="0">
                    <a:pos x="2458" y="822"/>
                  </a:cxn>
                  <a:cxn ang="0">
                    <a:pos x="2301" y="865"/>
                  </a:cxn>
                  <a:cxn ang="0">
                    <a:pos x="2030" y="930"/>
                  </a:cxn>
                  <a:cxn ang="0">
                    <a:pos x="1606" y="1034"/>
                  </a:cxn>
                  <a:cxn ang="0">
                    <a:pos x="1145" y="1164"/>
                  </a:cxn>
                  <a:cxn ang="0">
                    <a:pos x="673" y="1328"/>
                  </a:cxn>
                  <a:cxn ang="0">
                    <a:pos x="217" y="1545"/>
                  </a:cxn>
                  <a:cxn ang="0">
                    <a:pos x="353" y="1671"/>
                  </a:cxn>
                  <a:cxn ang="0">
                    <a:pos x="754" y="1469"/>
                  </a:cxn>
                  <a:cxn ang="0">
                    <a:pos x="1145" y="1311"/>
                  </a:cxn>
                  <a:cxn ang="0">
                    <a:pos x="1519" y="1186"/>
                  </a:cxn>
                  <a:cxn ang="0">
                    <a:pos x="1861" y="1083"/>
                  </a:cxn>
                  <a:cxn ang="0">
                    <a:pos x="2165" y="1007"/>
                  </a:cxn>
                  <a:cxn ang="0">
                    <a:pos x="2426" y="947"/>
                  </a:cxn>
                  <a:cxn ang="0">
                    <a:pos x="2626" y="892"/>
                  </a:cxn>
                  <a:cxn ang="0">
                    <a:pos x="2762" y="838"/>
                  </a:cxn>
                  <a:cxn ang="0">
                    <a:pos x="2827" y="794"/>
                  </a:cxn>
                  <a:cxn ang="0">
                    <a:pos x="2865" y="745"/>
                  </a:cxn>
                  <a:cxn ang="0">
                    <a:pos x="2882" y="702"/>
                  </a:cxn>
                  <a:cxn ang="0">
                    <a:pos x="2854" y="620"/>
                  </a:cxn>
                  <a:cxn ang="0">
                    <a:pos x="2800" y="560"/>
                  </a:cxn>
                  <a:cxn ang="0">
                    <a:pos x="2773" y="544"/>
                  </a:cxn>
                </a:cxnLst>
                <a:rect l="0" t="0" r="r" b="b"/>
                <a:pathLst>
                  <a:path w="2882" h="1671">
                    <a:moveTo>
                      <a:pt x="2773" y="544"/>
                    </a:moveTo>
                    <a:lnTo>
                      <a:pt x="2740" y="528"/>
                    </a:lnTo>
                    <a:lnTo>
                      <a:pt x="2692" y="506"/>
                    </a:lnTo>
                    <a:lnTo>
                      <a:pt x="2632" y="484"/>
                    </a:lnTo>
                    <a:lnTo>
                      <a:pt x="2561" y="457"/>
                    </a:lnTo>
                    <a:lnTo>
                      <a:pt x="2480" y="424"/>
                    </a:lnTo>
                    <a:lnTo>
                      <a:pt x="2388" y="397"/>
                    </a:lnTo>
                    <a:lnTo>
                      <a:pt x="2203" y="343"/>
                    </a:lnTo>
                    <a:lnTo>
                      <a:pt x="2078" y="310"/>
                    </a:lnTo>
                    <a:lnTo>
                      <a:pt x="1970" y="277"/>
                    </a:lnTo>
                    <a:lnTo>
                      <a:pt x="1878" y="245"/>
                    </a:lnTo>
                    <a:lnTo>
                      <a:pt x="1807" y="212"/>
                    </a:lnTo>
                    <a:lnTo>
                      <a:pt x="1742" y="179"/>
                    </a:lnTo>
                    <a:lnTo>
                      <a:pt x="1693" y="152"/>
                    </a:lnTo>
                    <a:lnTo>
                      <a:pt x="1655" y="125"/>
                    </a:lnTo>
                    <a:lnTo>
                      <a:pt x="1628" y="103"/>
                    </a:lnTo>
                    <a:lnTo>
                      <a:pt x="1606" y="81"/>
                    </a:lnTo>
                    <a:lnTo>
                      <a:pt x="1590" y="60"/>
                    </a:lnTo>
                    <a:lnTo>
                      <a:pt x="1585" y="43"/>
                    </a:lnTo>
                    <a:lnTo>
                      <a:pt x="1579" y="27"/>
                    </a:lnTo>
                    <a:lnTo>
                      <a:pt x="1585" y="5"/>
                    </a:lnTo>
                    <a:lnTo>
                      <a:pt x="1585" y="0"/>
                    </a:lnTo>
                    <a:lnTo>
                      <a:pt x="1568" y="27"/>
                    </a:lnTo>
                    <a:lnTo>
                      <a:pt x="1557" y="49"/>
                    </a:lnTo>
                    <a:lnTo>
                      <a:pt x="1557" y="76"/>
                    </a:lnTo>
                    <a:lnTo>
                      <a:pt x="1568" y="98"/>
                    </a:lnTo>
                    <a:lnTo>
                      <a:pt x="1590" y="120"/>
                    </a:lnTo>
                    <a:lnTo>
                      <a:pt x="1617" y="141"/>
                    </a:lnTo>
                    <a:lnTo>
                      <a:pt x="1650" y="163"/>
                    </a:lnTo>
                    <a:lnTo>
                      <a:pt x="1688" y="185"/>
                    </a:lnTo>
                    <a:lnTo>
                      <a:pt x="1737" y="207"/>
                    </a:lnTo>
                    <a:lnTo>
                      <a:pt x="1791" y="228"/>
                    </a:lnTo>
                    <a:lnTo>
                      <a:pt x="1905" y="267"/>
                    </a:lnTo>
                    <a:lnTo>
                      <a:pt x="2040" y="310"/>
                    </a:lnTo>
                    <a:lnTo>
                      <a:pt x="2182" y="348"/>
                    </a:lnTo>
                    <a:lnTo>
                      <a:pt x="2285" y="381"/>
                    </a:lnTo>
                    <a:lnTo>
                      <a:pt x="2382" y="408"/>
                    </a:lnTo>
                    <a:lnTo>
                      <a:pt x="2464" y="435"/>
                    </a:lnTo>
                    <a:lnTo>
                      <a:pt x="2540" y="462"/>
                    </a:lnTo>
                    <a:lnTo>
                      <a:pt x="2605" y="484"/>
                    </a:lnTo>
                    <a:lnTo>
                      <a:pt x="2659" y="506"/>
                    </a:lnTo>
                    <a:lnTo>
                      <a:pt x="2708" y="528"/>
                    </a:lnTo>
                    <a:lnTo>
                      <a:pt x="2740" y="544"/>
                    </a:lnTo>
                    <a:lnTo>
                      <a:pt x="2768" y="560"/>
                    </a:lnTo>
                    <a:lnTo>
                      <a:pt x="2784" y="577"/>
                    </a:lnTo>
                    <a:lnTo>
                      <a:pt x="2795" y="593"/>
                    </a:lnTo>
                    <a:lnTo>
                      <a:pt x="2800" y="615"/>
                    </a:lnTo>
                    <a:lnTo>
                      <a:pt x="2795" y="642"/>
                    </a:lnTo>
                    <a:lnTo>
                      <a:pt x="2784" y="664"/>
                    </a:lnTo>
                    <a:lnTo>
                      <a:pt x="2762" y="691"/>
                    </a:lnTo>
                    <a:lnTo>
                      <a:pt x="2730" y="713"/>
                    </a:lnTo>
                    <a:lnTo>
                      <a:pt x="2692" y="735"/>
                    </a:lnTo>
                    <a:lnTo>
                      <a:pt x="2643" y="756"/>
                    </a:lnTo>
                    <a:lnTo>
                      <a:pt x="2589" y="778"/>
                    </a:lnTo>
                    <a:lnTo>
                      <a:pt x="2529" y="800"/>
                    </a:lnTo>
                    <a:lnTo>
                      <a:pt x="2458" y="822"/>
                    </a:lnTo>
                    <a:lnTo>
                      <a:pt x="2382" y="843"/>
                    </a:lnTo>
                    <a:lnTo>
                      <a:pt x="2301" y="865"/>
                    </a:lnTo>
                    <a:lnTo>
                      <a:pt x="2214" y="887"/>
                    </a:lnTo>
                    <a:lnTo>
                      <a:pt x="2030" y="930"/>
                    </a:lnTo>
                    <a:lnTo>
                      <a:pt x="1823" y="979"/>
                    </a:lnTo>
                    <a:lnTo>
                      <a:pt x="1606" y="1034"/>
                    </a:lnTo>
                    <a:lnTo>
                      <a:pt x="1378" y="1094"/>
                    </a:lnTo>
                    <a:lnTo>
                      <a:pt x="1145" y="1164"/>
                    </a:lnTo>
                    <a:lnTo>
                      <a:pt x="912" y="1241"/>
                    </a:lnTo>
                    <a:lnTo>
                      <a:pt x="673" y="1328"/>
                    </a:lnTo>
                    <a:lnTo>
                      <a:pt x="440" y="1431"/>
                    </a:lnTo>
                    <a:lnTo>
                      <a:pt x="217" y="1545"/>
                    </a:lnTo>
                    <a:lnTo>
                      <a:pt x="0" y="1671"/>
                    </a:lnTo>
                    <a:lnTo>
                      <a:pt x="353" y="1671"/>
                    </a:lnTo>
                    <a:lnTo>
                      <a:pt x="554" y="1567"/>
                    </a:lnTo>
                    <a:lnTo>
                      <a:pt x="754" y="1469"/>
                    </a:lnTo>
                    <a:lnTo>
                      <a:pt x="955" y="1388"/>
                    </a:lnTo>
                    <a:lnTo>
                      <a:pt x="1145" y="1311"/>
                    </a:lnTo>
                    <a:lnTo>
                      <a:pt x="1335" y="1241"/>
                    </a:lnTo>
                    <a:lnTo>
                      <a:pt x="1519" y="1186"/>
                    </a:lnTo>
                    <a:lnTo>
                      <a:pt x="1693" y="1132"/>
                    </a:lnTo>
                    <a:lnTo>
                      <a:pt x="1861" y="1083"/>
                    </a:lnTo>
                    <a:lnTo>
                      <a:pt x="2019" y="1045"/>
                    </a:lnTo>
                    <a:lnTo>
                      <a:pt x="2165" y="1007"/>
                    </a:lnTo>
                    <a:lnTo>
                      <a:pt x="2301" y="974"/>
                    </a:lnTo>
                    <a:lnTo>
                      <a:pt x="2426" y="947"/>
                    </a:lnTo>
                    <a:lnTo>
                      <a:pt x="2534" y="914"/>
                    </a:lnTo>
                    <a:lnTo>
                      <a:pt x="2626" y="892"/>
                    </a:lnTo>
                    <a:lnTo>
                      <a:pt x="2702" y="865"/>
                    </a:lnTo>
                    <a:lnTo>
                      <a:pt x="2762" y="838"/>
                    </a:lnTo>
                    <a:lnTo>
                      <a:pt x="2800" y="816"/>
                    </a:lnTo>
                    <a:lnTo>
                      <a:pt x="2827" y="794"/>
                    </a:lnTo>
                    <a:lnTo>
                      <a:pt x="2849" y="767"/>
                    </a:lnTo>
                    <a:lnTo>
                      <a:pt x="2865" y="745"/>
                    </a:lnTo>
                    <a:lnTo>
                      <a:pt x="2876" y="724"/>
                    </a:lnTo>
                    <a:lnTo>
                      <a:pt x="2882" y="702"/>
                    </a:lnTo>
                    <a:lnTo>
                      <a:pt x="2876" y="658"/>
                    </a:lnTo>
                    <a:lnTo>
                      <a:pt x="2854" y="620"/>
                    </a:lnTo>
                    <a:lnTo>
                      <a:pt x="2833" y="588"/>
                    </a:lnTo>
                    <a:lnTo>
                      <a:pt x="2800" y="560"/>
                    </a:lnTo>
                    <a:lnTo>
                      <a:pt x="2773" y="544"/>
                    </a:lnTo>
                    <a:close/>
                  </a:path>
                </a:pathLst>
              </a:custGeom>
              <a:gradFill rotWithShape="0">
                <a:gsLst>
                  <a:gs pos="0">
                    <a:srgbClr val="003399"/>
                  </a:gs>
                  <a:gs pos="100000">
                    <a:srgbClr val="002E8B"/>
                  </a:gs>
                </a:gsLst>
                <a:lin ang="0"/>
              </a:gradFill>
              <a:ln w="9525" cap="flat" algn="ctr">
                <a:noFill/>
                <a:prstDash val="solid"/>
                <a:round/>
                <a:headEnd type="none" w="med" len="med"/>
                <a:tailEnd type="none" w="med" len="med"/>
              </a:ln>
              <a:effectLst/>
            </p:spPr>
            <p:txBody>
              <a:bodyPr/>
              <a:lstStyle/>
              <a:p>
                <a:pPr>
                  <a:defRPr/>
                </a:pPr>
                <a:endParaRPr lang="zh-CN" altLang="en-US">
                  <a:latin typeface="Garamond" charset="0"/>
                  <a:ea typeface="宋体" charset="-122"/>
                </a:endParaRPr>
              </a:p>
            </p:txBody>
          </p:sp>
          <p:sp>
            <p:nvSpPr>
              <p:cNvPr id="9" name="Freeform 5">
                <a:extLst>
                  <a:ext uri="{FF2B5EF4-FFF2-40B4-BE49-F238E27FC236}">
                    <a16:creationId xmlns:a16="http://schemas.microsoft.com/office/drawing/2014/main" id="{34E70A1B-3F86-4EB1-A773-AD1C4053884B}"/>
                  </a:ext>
                </a:extLst>
              </p:cNvPr>
              <p:cNvSpPr>
                <a:spLocks/>
              </p:cNvSpPr>
              <p:nvPr/>
            </p:nvSpPr>
            <p:spPr bwMode="hidden">
              <a:xfrm>
                <a:off x="4170" y="2671"/>
                <a:ext cx="1259" cy="811"/>
              </a:xfrm>
              <a:custGeom>
                <a:avLst/>
                <a:gdLst/>
                <a:ahLst/>
                <a:cxnLst>
                  <a:cxn ang="0">
                    <a:pos x="1259" y="615"/>
                  </a:cxn>
                  <a:cxn ang="0">
                    <a:pos x="1248" y="588"/>
                  </a:cxn>
                  <a:cxn ang="0">
                    <a:pos x="1237" y="566"/>
                  </a:cxn>
                  <a:cxn ang="0">
                    <a:pos x="1216" y="539"/>
                  </a:cxn>
                  <a:cxn ang="0">
                    <a:pos x="1188" y="517"/>
                  </a:cxn>
                  <a:cxn ang="0">
                    <a:pos x="1123" y="479"/>
                  </a:cxn>
                  <a:cxn ang="0">
                    <a:pos x="1042" y="441"/>
                  </a:cxn>
                  <a:cxn ang="0">
                    <a:pos x="944" y="408"/>
                  </a:cxn>
                  <a:cxn ang="0">
                    <a:pos x="841" y="381"/>
                  </a:cxn>
                  <a:cxn ang="0">
                    <a:pos x="727" y="348"/>
                  </a:cxn>
                  <a:cxn ang="0">
                    <a:pos x="613" y="321"/>
                  </a:cxn>
                  <a:cxn ang="0">
                    <a:pos x="499" y="294"/>
                  </a:cxn>
                  <a:cxn ang="0">
                    <a:pos x="391" y="261"/>
                  </a:cxn>
                  <a:cxn ang="0">
                    <a:pos x="288" y="229"/>
                  </a:cxn>
                  <a:cxn ang="0">
                    <a:pos x="195" y="196"/>
                  </a:cxn>
                  <a:cxn ang="0">
                    <a:pos x="119" y="152"/>
                  </a:cxn>
                  <a:cxn ang="0">
                    <a:pos x="54" y="109"/>
                  </a:cxn>
                  <a:cxn ang="0">
                    <a:pos x="33" y="87"/>
                  </a:cxn>
                  <a:cxn ang="0">
                    <a:pos x="16" y="60"/>
                  </a:cxn>
                  <a:cxn ang="0">
                    <a:pos x="5" y="33"/>
                  </a:cxn>
                  <a:cxn ang="0">
                    <a:pos x="0" y="0"/>
                  </a:cxn>
                  <a:cxn ang="0">
                    <a:pos x="0" y="6"/>
                  </a:cxn>
                  <a:cxn ang="0">
                    <a:pos x="0" y="11"/>
                  </a:cxn>
                  <a:cxn ang="0">
                    <a:pos x="0" y="38"/>
                  </a:cxn>
                  <a:cxn ang="0">
                    <a:pos x="5" y="60"/>
                  </a:cxn>
                  <a:cxn ang="0">
                    <a:pos x="16" y="87"/>
                  </a:cxn>
                  <a:cxn ang="0">
                    <a:pos x="33" y="114"/>
                  </a:cxn>
                  <a:cxn ang="0">
                    <a:pos x="54" y="142"/>
                  </a:cxn>
                  <a:cxn ang="0">
                    <a:pos x="87" y="174"/>
                  </a:cxn>
                  <a:cxn ang="0">
                    <a:pos x="125" y="207"/>
                  </a:cxn>
                  <a:cxn ang="0">
                    <a:pos x="179" y="240"/>
                  </a:cxn>
                  <a:cxn ang="0">
                    <a:pos x="244" y="278"/>
                  </a:cxn>
                  <a:cxn ang="0">
                    <a:pos x="326" y="310"/>
                  </a:cxn>
                  <a:cxn ang="0">
                    <a:pos x="418" y="348"/>
                  </a:cxn>
                  <a:cxn ang="0">
                    <a:pos x="526" y="381"/>
                  </a:cxn>
                  <a:cxn ang="0">
                    <a:pos x="657" y="414"/>
                  </a:cxn>
                  <a:cxn ang="0">
                    <a:pos x="749" y="435"/>
                  </a:cxn>
                  <a:cxn ang="0">
                    <a:pos x="830" y="463"/>
                  </a:cxn>
                  <a:cxn ang="0">
                    <a:pos x="901" y="490"/>
                  </a:cxn>
                  <a:cxn ang="0">
                    <a:pos x="966" y="512"/>
                  </a:cxn>
                  <a:cxn ang="0">
                    <a:pos x="1015" y="539"/>
                  </a:cxn>
                  <a:cxn ang="0">
                    <a:pos x="1053" y="566"/>
                  </a:cxn>
                  <a:cxn ang="0">
                    <a:pos x="1080" y="593"/>
                  </a:cxn>
                  <a:cxn ang="0">
                    <a:pos x="1102" y="620"/>
                  </a:cxn>
                  <a:cxn ang="0">
                    <a:pos x="1112" y="648"/>
                  </a:cxn>
                  <a:cxn ang="0">
                    <a:pos x="1118" y="675"/>
                  </a:cxn>
                  <a:cxn ang="0">
                    <a:pos x="1112" y="697"/>
                  </a:cxn>
                  <a:cxn ang="0">
                    <a:pos x="1096" y="724"/>
                  </a:cxn>
                  <a:cxn ang="0">
                    <a:pos x="1080" y="746"/>
                  </a:cxn>
                  <a:cxn ang="0">
                    <a:pos x="1053" y="767"/>
                  </a:cxn>
                  <a:cxn ang="0">
                    <a:pos x="1015" y="789"/>
                  </a:cxn>
                  <a:cxn ang="0">
                    <a:pos x="977" y="811"/>
                  </a:cxn>
                  <a:cxn ang="0">
                    <a:pos x="1047" y="789"/>
                  </a:cxn>
                  <a:cxn ang="0">
                    <a:pos x="1107" y="767"/>
                  </a:cxn>
                  <a:cxn ang="0">
                    <a:pos x="1156" y="746"/>
                  </a:cxn>
                  <a:cxn ang="0">
                    <a:pos x="1199" y="724"/>
                  </a:cxn>
                  <a:cxn ang="0">
                    <a:pos x="1226" y="702"/>
                  </a:cxn>
                  <a:cxn ang="0">
                    <a:pos x="1248" y="675"/>
                  </a:cxn>
                  <a:cxn ang="0">
                    <a:pos x="1259" y="648"/>
                  </a:cxn>
                  <a:cxn ang="0">
                    <a:pos x="1259" y="615"/>
                  </a:cxn>
                  <a:cxn ang="0">
                    <a:pos x="1259" y="615"/>
                  </a:cxn>
                </a:cxnLst>
                <a:rect l="0" t="0" r="r" b="b"/>
                <a:pathLst>
                  <a:path w="1259" h="811">
                    <a:moveTo>
                      <a:pt x="1259" y="615"/>
                    </a:moveTo>
                    <a:lnTo>
                      <a:pt x="1248" y="588"/>
                    </a:lnTo>
                    <a:lnTo>
                      <a:pt x="1237" y="566"/>
                    </a:lnTo>
                    <a:lnTo>
                      <a:pt x="1216" y="539"/>
                    </a:lnTo>
                    <a:lnTo>
                      <a:pt x="1188" y="517"/>
                    </a:lnTo>
                    <a:lnTo>
                      <a:pt x="1123" y="479"/>
                    </a:lnTo>
                    <a:lnTo>
                      <a:pt x="1042" y="441"/>
                    </a:lnTo>
                    <a:lnTo>
                      <a:pt x="944" y="408"/>
                    </a:lnTo>
                    <a:lnTo>
                      <a:pt x="841" y="381"/>
                    </a:lnTo>
                    <a:lnTo>
                      <a:pt x="727" y="348"/>
                    </a:lnTo>
                    <a:lnTo>
                      <a:pt x="613" y="321"/>
                    </a:lnTo>
                    <a:lnTo>
                      <a:pt x="499" y="294"/>
                    </a:lnTo>
                    <a:lnTo>
                      <a:pt x="391" y="261"/>
                    </a:lnTo>
                    <a:lnTo>
                      <a:pt x="288" y="229"/>
                    </a:lnTo>
                    <a:lnTo>
                      <a:pt x="195" y="196"/>
                    </a:lnTo>
                    <a:lnTo>
                      <a:pt x="119" y="152"/>
                    </a:lnTo>
                    <a:lnTo>
                      <a:pt x="54" y="109"/>
                    </a:lnTo>
                    <a:lnTo>
                      <a:pt x="33" y="87"/>
                    </a:lnTo>
                    <a:lnTo>
                      <a:pt x="16" y="60"/>
                    </a:lnTo>
                    <a:lnTo>
                      <a:pt x="5" y="33"/>
                    </a:lnTo>
                    <a:lnTo>
                      <a:pt x="0" y="0"/>
                    </a:lnTo>
                    <a:lnTo>
                      <a:pt x="0" y="6"/>
                    </a:lnTo>
                    <a:lnTo>
                      <a:pt x="0" y="11"/>
                    </a:lnTo>
                    <a:lnTo>
                      <a:pt x="0" y="38"/>
                    </a:lnTo>
                    <a:lnTo>
                      <a:pt x="5" y="60"/>
                    </a:lnTo>
                    <a:lnTo>
                      <a:pt x="16" y="87"/>
                    </a:lnTo>
                    <a:lnTo>
                      <a:pt x="33" y="114"/>
                    </a:lnTo>
                    <a:lnTo>
                      <a:pt x="54" y="142"/>
                    </a:lnTo>
                    <a:lnTo>
                      <a:pt x="87" y="174"/>
                    </a:lnTo>
                    <a:lnTo>
                      <a:pt x="125" y="207"/>
                    </a:lnTo>
                    <a:lnTo>
                      <a:pt x="179" y="240"/>
                    </a:lnTo>
                    <a:lnTo>
                      <a:pt x="244" y="278"/>
                    </a:lnTo>
                    <a:lnTo>
                      <a:pt x="326" y="310"/>
                    </a:lnTo>
                    <a:lnTo>
                      <a:pt x="418" y="348"/>
                    </a:lnTo>
                    <a:lnTo>
                      <a:pt x="526" y="381"/>
                    </a:lnTo>
                    <a:lnTo>
                      <a:pt x="657" y="414"/>
                    </a:lnTo>
                    <a:lnTo>
                      <a:pt x="749" y="435"/>
                    </a:lnTo>
                    <a:lnTo>
                      <a:pt x="830" y="463"/>
                    </a:lnTo>
                    <a:lnTo>
                      <a:pt x="901" y="490"/>
                    </a:lnTo>
                    <a:lnTo>
                      <a:pt x="966" y="512"/>
                    </a:lnTo>
                    <a:lnTo>
                      <a:pt x="1015" y="539"/>
                    </a:lnTo>
                    <a:lnTo>
                      <a:pt x="1053" y="566"/>
                    </a:lnTo>
                    <a:lnTo>
                      <a:pt x="1080" y="593"/>
                    </a:lnTo>
                    <a:lnTo>
                      <a:pt x="1102" y="620"/>
                    </a:lnTo>
                    <a:lnTo>
                      <a:pt x="1112" y="648"/>
                    </a:lnTo>
                    <a:lnTo>
                      <a:pt x="1118" y="675"/>
                    </a:lnTo>
                    <a:lnTo>
                      <a:pt x="1112" y="697"/>
                    </a:lnTo>
                    <a:lnTo>
                      <a:pt x="1096" y="724"/>
                    </a:lnTo>
                    <a:lnTo>
                      <a:pt x="1080" y="746"/>
                    </a:lnTo>
                    <a:lnTo>
                      <a:pt x="1053" y="767"/>
                    </a:lnTo>
                    <a:lnTo>
                      <a:pt x="1015" y="789"/>
                    </a:lnTo>
                    <a:lnTo>
                      <a:pt x="977" y="811"/>
                    </a:lnTo>
                    <a:lnTo>
                      <a:pt x="1047" y="789"/>
                    </a:lnTo>
                    <a:lnTo>
                      <a:pt x="1107" y="767"/>
                    </a:lnTo>
                    <a:lnTo>
                      <a:pt x="1156" y="746"/>
                    </a:lnTo>
                    <a:lnTo>
                      <a:pt x="1199" y="724"/>
                    </a:lnTo>
                    <a:lnTo>
                      <a:pt x="1226" y="702"/>
                    </a:lnTo>
                    <a:lnTo>
                      <a:pt x="1248" y="675"/>
                    </a:lnTo>
                    <a:lnTo>
                      <a:pt x="1259" y="648"/>
                    </a:lnTo>
                    <a:lnTo>
                      <a:pt x="1259" y="615"/>
                    </a:lnTo>
                    <a:close/>
                  </a:path>
                </a:pathLst>
              </a:custGeom>
              <a:gradFill rotWithShape="0">
                <a:gsLst>
                  <a:gs pos="0">
                    <a:srgbClr val="003399"/>
                  </a:gs>
                  <a:gs pos="100000">
                    <a:srgbClr val="002E8B"/>
                  </a:gs>
                </a:gsLst>
                <a:lin ang="2700000"/>
              </a:gradFill>
              <a:ln w="9525" cap="flat" algn="ctr">
                <a:noFill/>
                <a:prstDash val="solid"/>
                <a:round/>
                <a:headEnd type="none" w="med" len="med"/>
                <a:tailEnd type="none" w="med" len="med"/>
              </a:ln>
              <a:effectLst/>
            </p:spPr>
            <p:txBody>
              <a:bodyPr/>
              <a:lstStyle/>
              <a:p>
                <a:pPr>
                  <a:defRPr/>
                </a:pPr>
                <a:endParaRPr lang="zh-CN" altLang="en-US">
                  <a:latin typeface="Garamond" charset="0"/>
                  <a:ea typeface="宋体" charset="-122"/>
                </a:endParaRPr>
              </a:p>
            </p:txBody>
          </p:sp>
          <p:sp>
            <p:nvSpPr>
              <p:cNvPr id="10" name="Freeform 6">
                <a:extLst>
                  <a:ext uri="{FF2B5EF4-FFF2-40B4-BE49-F238E27FC236}">
                    <a16:creationId xmlns:a16="http://schemas.microsoft.com/office/drawing/2014/main" id="{6802D516-FC44-4C39-AE16-A23C34725568}"/>
                  </a:ext>
                </a:extLst>
              </p:cNvPr>
              <p:cNvSpPr>
                <a:spLocks/>
              </p:cNvSpPr>
              <p:nvPr/>
            </p:nvSpPr>
            <p:spPr bwMode="hidden">
              <a:xfrm>
                <a:off x="2900" y="3346"/>
                <a:ext cx="2849" cy="969"/>
              </a:xfrm>
              <a:custGeom>
                <a:avLst/>
                <a:gdLst/>
                <a:ahLst/>
                <a:cxnLst>
                  <a:cxn ang="0">
                    <a:pos x="92" y="958"/>
                  </a:cxn>
                  <a:cxn ang="0">
                    <a:pos x="0" y="969"/>
                  </a:cxn>
                  <a:cxn ang="0">
                    <a:pos x="391" y="969"/>
                  </a:cxn>
                  <a:cxn ang="0">
                    <a:pos x="434" y="947"/>
                  </a:cxn>
                  <a:cxn ang="0">
                    <a:pos x="483" y="914"/>
                  </a:cxn>
                  <a:cxn ang="0">
                    <a:pos x="554" y="876"/>
                  </a:cxn>
                  <a:cxn ang="0">
                    <a:pos x="635" y="838"/>
                  </a:cxn>
                  <a:cxn ang="0">
                    <a:pos x="727" y="794"/>
                  </a:cxn>
                  <a:cxn ang="0">
                    <a:pos x="836" y="745"/>
                  </a:cxn>
                  <a:cxn ang="0">
                    <a:pos x="961" y="696"/>
                  </a:cxn>
                  <a:cxn ang="0">
                    <a:pos x="1102" y="642"/>
                  </a:cxn>
                  <a:cxn ang="0">
                    <a:pos x="1259" y="582"/>
                  </a:cxn>
                  <a:cxn ang="0">
                    <a:pos x="1433" y="522"/>
                  </a:cxn>
                  <a:cxn ang="0">
                    <a:pos x="1623" y="462"/>
                  </a:cxn>
                  <a:cxn ang="0">
                    <a:pos x="1829" y="403"/>
                  </a:cxn>
                  <a:cxn ang="0">
                    <a:pos x="2057" y="343"/>
                  </a:cxn>
                  <a:cxn ang="0">
                    <a:pos x="2301" y="283"/>
                  </a:cxn>
                  <a:cxn ang="0">
                    <a:pos x="2567" y="223"/>
                  </a:cxn>
                  <a:cxn ang="0">
                    <a:pos x="2849" y="163"/>
                  </a:cxn>
                  <a:cxn ang="0">
                    <a:pos x="2849" y="0"/>
                  </a:cxn>
                  <a:cxn ang="0">
                    <a:pos x="2817" y="16"/>
                  </a:cxn>
                  <a:cxn ang="0">
                    <a:pos x="2773" y="33"/>
                  </a:cxn>
                  <a:cxn ang="0">
                    <a:pos x="2719" y="54"/>
                  </a:cxn>
                  <a:cxn ang="0">
                    <a:pos x="2648" y="76"/>
                  </a:cxn>
                  <a:cxn ang="0">
                    <a:pos x="2572" y="98"/>
                  </a:cxn>
                  <a:cxn ang="0">
                    <a:pos x="2491" y="120"/>
                  </a:cxn>
                  <a:cxn ang="0">
                    <a:pos x="2399" y="147"/>
                  </a:cxn>
                  <a:cxn ang="0">
                    <a:pos x="2301" y="169"/>
                  </a:cxn>
                  <a:cxn ang="0">
                    <a:pos x="2095" y="223"/>
                  </a:cxn>
                  <a:cxn ang="0">
                    <a:pos x="1889" y="277"/>
                  </a:cxn>
                  <a:cxn ang="0">
                    <a:pos x="1688" y="326"/>
                  </a:cxn>
                  <a:cxn ang="0">
                    <a:pos x="1590" y="354"/>
                  </a:cxn>
                  <a:cxn ang="0">
                    <a:pos x="1503" y="381"/>
                  </a:cxn>
                  <a:cxn ang="0">
                    <a:pos x="1107" y="506"/>
                  </a:cxn>
                  <a:cxn ang="0">
                    <a:pos x="912" y="577"/>
                  </a:cxn>
                  <a:cxn ang="0">
                    <a:pos x="727" y="647"/>
                  </a:cxn>
                  <a:cxn ang="0">
                    <a:pos x="548" y="718"/>
                  </a:cxn>
                  <a:cxn ang="0">
                    <a:pos x="380" y="794"/>
                  </a:cxn>
                  <a:cxn ang="0">
                    <a:pos x="228" y="876"/>
                  </a:cxn>
                  <a:cxn ang="0">
                    <a:pos x="92" y="958"/>
                  </a:cxn>
                  <a:cxn ang="0">
                    <a:pos x="92" y="958"/>
                  </a:cxn>
                </a:cxnLst>
                <a:rect l="0" t="0" r="r" b="b"/>
                <a:pathLst>
                  <a:path w="2849" h="969">
                    <a:moveTo>
                      <a:pt x="92" y="958"/>
                    </a:moveTo>
                    <a:lnTo>
                      <a:pt x="0" y="969"/>
                    </a:lnTo>
                    <a:lnTo>
                      <a:pt x="391" y="969"/>
                    </a:lnTo>
                    <a:lnTo>
                      <a:pt x="434" y="947"/>
                    </a:lnTo>
                    <a:lnTo>
                      <a:pt x="483" y="914"/>
                    </a:lnTo>
                    <a:lnTo>
                      <a:pt x="554" y="876"/>
                    </a:lnTo>
                    <a:lnTo>
                      <a:pt x="635" y="838"/>
                    </a:lnTo>
                    <a:lnTo>
                      <a:pt x="727" y="794"/>
                    </a:lnTo>
                    <a:lnTo>
                      <a:pt x="836" y="745"/>
                    </a:lnTo>
                    <a:lnTo>
                      <a:pt x="961" y="696"/>
                    </a:lnTo>
                    <a:lnTo>
                      <a:pt x="1102" y="642"/>
                    </a:lnTo>
                    <a:lnTo>
                      <a:pt x="1259" y="582"/>
                    </a:lnTo>
                    <a:lnTo>
                      <a:pt x="1433" y="522"/>
                    </a:lnTo>
                    <a:lnTo>
                      <a:pt x="1623" y="462"/>
                    </a:lnTo>
                    <a:lnTo>
                      <a:pt x="1829" y="403"/>
                    </a:lnTo>
                    <a:lnTo>
                      <a:pt x="2057" y="343"/>
                    </a:lnTo>
                    <a:lnTo>
                      <a:pt x="2301" y="283"/>
                    </a:lnTo>
                    <a:lnTo>
                      <a:pt x="2567" y="223"/>
                    </a:lnTo>
                    <a:lnTo>
                      <a:pt x="2849" y="163"/>
                    </a:lnTo>
                    <a:lnTo>
                      <a:pt x="2849" y="0"/>
                    </a:lnTo>
                    <a:lnTo>
                      <a:pt x="2817" y="16"/>
                    </a:lnTo>
                    <a:lnTo>
                      <a:pt x="2773" y="33"/>
                    </a:lnTo>
                    <a:lnTo>
                      <a:pt x="2719" y="54"/>
                    </a:lnTo>
                    <a:lnTo>
                      <a:pt x="2648" y="76"/>
                    </a:lnTo>
                    <a:lnTo>
                      <a:pt x="2572" y="98"/>
                    </a:lnTo>
                    <a:lnTo>
                      <a:pt x="2491" y="120"/>
                    </a:lnTo>
                    <a:lnTo>
                      <a:pt x="2399" y="147"/>
                    </a:lnTo>
                    <a:lnTo>
                      <a:pt x="2301" y="169"/>
                    </a:lnTo>
                    <a:lnTo>
                      <a:pt x="2095" y="223"/>
                    </a:lnTo>
                    <a:lnTo>
                      <a:pt x="1889" y="277"/>
                    </a:lnTo>
                    <a:lnTo>
                      <a:pt x="1688" y="326"/>
                    </a:lnTo>
                    <a:lnTo>
                      <a:pt x="1590" y="354"/>
                    </a:lnTo>
                    <a:lnTo>
                      <a:pt x="1503" y="381"/>
                    </a:lnTo>
                    <a:lnTo>
                      <a:pt x="1107" y="506"/>
                    </a:lnTo>
                    <a:lnTo>
                      <a:pt x="912" y="577"/>
                    </a:lnTo>
                    <a:lnTo>
                      <a:pt x="727" y="647"/>
                    </a:lnTo>
                    <a:lnTo>
                      <a:pt x="548" y="718"/>
                    </a:lnTo>
                    <a:lnTo>
                      <a:pt x="380" y="794"/>
                    </a:lnTo>
                    <a:lnTo>
                      <a:pt x="228" y="876"/>
                    </a:lnTo>
                    <a:lnTo>
                      <a:pt x="92" y="958"/>
                    </a:lnTo>
                    <a:close/>
                  </a:path>
                </a:pathLst>
              </a:custGeom>
              <a:gradFill rotWithShape="0">
                <a:gsLst>
                  <a:gs pos="0">
                    <a:srgbClr val="002A7E"/>
                  </a:gs>
                  <a:gs pos="100000">
                    <a:srgbClr val="003399"/>
                  </a:gs>
                </a:gsLst>
                <a:lin ang="5400000"/>
              </a:gradFill>
              <a:ln w="9525" cap="flat" algn="ctr">
                <a:noFill/>
                <a:prstDash val="solid"/>
                <a:round/>
                <a:headEnd type="none" w="med" len="med"/>
                <a:tailEnd type="none" w="med" len="med"/>
              </a:ln>
              <a:effectLst/>
            </p:spPr>
            <p:txBody>
              <a:bodyPr/>
              <a:lstStyle/>
              <a:p>
                <a:pPr>
                  <a:defRPr/>
                </a:pPr>
                <a:endParaRPr lang="zh-CN" altLang="en-US">
                  <a:latin typeface="Garamond" charset="0"/>
                  <a:ea typeface="宋体" charset="-122"/>
                </a:endParaRPr>
              </a:p>
            </p:txBody>
          </p:sp>
          <p:sp>
            <p:nvSpPr>
              <p:cNvPr id="11" name="Freeform 7">
                <a:extLst>
                  <a:ext uri="{FF2B5EF4-FFF2-40B4-BE49-F238E27FC236}">
                    <a16:creationId xmlns:a16="http://schemas.microsoft.com/office/drawing/2014/main" id="{3F25052A-C6DD-4945-859A-E9A248C31F30}"/>
                  </a:ext>
                </a:extLst>
              </p:cNvPr>
              <p:cNvSpPr>
                <a:spLocks/>
              </p:cNvSpPr>
              <p:nvPr/>
            </p:nvSpPr>
            <p:spPr bwMode="hidden">
              <a:xfrm>
                <a:off x="2748" y="2230"/>
                <a:ext cx="3007" cy="2085"/>
              </a:xfrm>
              <a:custGeom>
                <a:avLst/>
                <a:gdLst/>
                <a:ahLst/>
                <a:cxnLst>
                  <a:cxn ang="0">
                    <a:pos x="1433" y="474"/>
                  </a:cxn>
                  <a:cxn ang="0">
                    <a:pos x="1460" y="528"/>
                  </a:cxn>
                  <a:cxn ang="0">
                    <a:pos x="1541" y="593"/>
                  </a:cxn>
                  <a:cxn ang="0">
                    <a:pos x="1715" y="670"/>
                  </a:cxn>
                  <a:cxn ang="0">
                    <a:pos x="1927" y="735"/>
                  </a:cxn>
                  <a:cxn ang="0">
                    <a:pos x="2155" y="789"/>
                  </a:cxn>
                  <a:cxn ang="0">
                    <a:pos x="2372" y="849"/>
                  </a:cxn>
                  <a:cxn ang="0">
                    <a:pos x="2551" y="920"/>
                  </a:cxn>
                  <a:cxn ang="0">
                    <a:pos x="2638" y="980"/>
                  </a:cxn>
                  <a:cxn ang="0">
                    <a:pos x="2676" y="1029"/>
                  </a:cxn>
                  <a:cxn ang="0">
                    <a:pos x="2681" y="1083"/>
                  </a:cxn>
                  <a:cxn ang="0">
                    <a:pos x="2665" y="1127"/>
                  </a:cxn>
                  <a:cxn ang="0">
                    <a:pos x="2616" y="1170"/>
                  </a:cxn>
                  <a:cxn ang="0">
                    <a:pos x="2545" y="1208"/>
                  </a:cxn>
                  <a:cxn ang="0">
                    <a:pos x="2448" y="1241"/>
                  </a:cxn>
                  <a:cxn ang="0">
                    <a:pos x="2328" y="1274"/>
                  </a:cxn>
                  <a:cxn ang="0">
                    <a:pos x="2106" y="1328"/>
                  </a:cxn>
                  <a:cxn ang="0">
                    <a:pos x="1742" y="1421"/>
                  </a:cxn>
                  <a:cxn ang="0">
                    <a:pos x="1308" y="1540"/>
                  </a:cxn>
                  <a:cxn ang="0">
                    <a:pos x="820" y="1709"/>
                  </a:cxn>
                  <a:cxn ang="0">
                    <a:pos x="282" y="1943"/>
                  </a:cxn>
                  <a:cxn ang="0">
                    <a:pos x="152" y="2085"/>
                  </a:cxn>
                  <a:cxn ang="0">
                    <a:pos x="386" y="1992"/>
                  </a:cxn>
                  <a:cxn ang="0">
                    <a:pos x="700" y="1834"/>
                  </a:cxn>
                  <a:cxn ang="0">
                    <a:pos x="1064" y="1693"/>
                  </a:cxn>
                  <a:cxn ang="0">
                    <a:pos x="1661" y="1497"/>
                  </a:cxn>
                  <a:cxn ang="0">
                    <a:pos x="1845" y="1442"/>
                  </a:cxn>
                  <a:cxn ang="0">
                    <a:pos x="2252" y="1339"/>
                  </a:cxn>
                  <a:cxn ang="0">
                    <a:pos x="2551" y="1263"/>
                  </a:cxn>
                  <a:cxn ang="0">
                    <a:pos x="2730" y="1214"/>
                  </a:cxn>
                  <a:cxn ang="0">
                    <a:pos x="2876" y="1170"/>
                  </a:cxn>
                  <a:cxn ang="0">
                    <a:pos x="2974" y="1132"/>
                  </a:cxn>
                  <a:cxn ang="0">
                    <a:pos x="3007" y="871"/>
                  </a:cxn>
                  <a:cxn ang="0">
                    <a:pos x="2860" y="844"/>
                  </a:cxn>
                  <a:cxn ang="0">
                    <a:pos x="2670" y="806"/>
                  </a:cxn>
                  <a:cxn ang="0">
                    <a:pos x="2458" y="757"/>
                  </a:cxn>
                  <a:cxn ang="0">
                    <a:pos x="2138" y="670"/>
                  </a:cxn>
                  <a:cxn ang="0">
                    <a:pos x="1959" y="604"/>
                  </a:cxn>
                  <a:cxn ang="0">
                    <a:pos x="1824" y="534"/>
                  </a:cxn>
                  <a:cxn ang="0">
                    <a:pos x="1769" y="474"/>
                  </a:cxn>
                  <a:cxn ang="0">
                    <a:pos x="1753" y="436"/>
                  </a:cxn>
                  <a:cxn ang="0">
                    <a:pos x="1780" y="381"/>
                  </a:cxn>
                  <a:cxn ang="0">
                    <a:pos x="1862" y="316"/>
                  </a:cxn>
                  <a:cxn ang="0">
                    <a:pos x="1986" y="267"/>
                  </a:cxn>
                  <a:cxn ang="0">
                    <a:pos x="2149" y="229"/>
                  </a:cxn>
                  <a:cxn ang="0">
                    <a:pos x="2431" y="180"/>
                  </a:cxn>
                  <a:cxn ang="0">
                    <a:pos x="2827" y="125"/>
                  </a:cxn>
                  <a:cxn ang="0">
                    <a:pos x="3007" y="87"/>
                  </a:cxn>
                  <a:cxn ang="0">
                    <a:pos x="2909" y="22"/>
                  </a:cxn>
                  <a:cxn ang="0">
                    <a:pos x="2676" y="66"/>
                  </a:cxn>
                  <a:cxn ang="0">
                    <a:pos x="2285" y="120"/>
                  </a:cxn>
                  <a:cxn ang="0">
                    <a:pos x="2030" y="158"/>
                  </a:cxn>
                  <a:cxn ang="0">
                    <a:pos x="1791" y="202"/>
                  </a:cxn>
                  <a:cxn ang="0">
                    <a:pos x="1601" y="261"/>
                  </a:cxn>
                  <a:cxn ang="0">
                    <a:pos x="1471" y="338"/>
                  </a:cxn>
                  <a:cxn ang="0">
                    <a:pos x="1438" y="387"/>
                  </a:cxn>
                  <a:cxn ang="0">
                    <a:pos x="1427" y="441"/>
                  </a:cxn>
                </a:cxnLst>
                <a:rect l="0" t="0" r="r" b="b"/>
                <a:pathLst>
                  <a:path w="3007" h="2085">
                    <a:moveTo>
                      <a:pt x="1427" y="441"/>
                    </a:moveTo>
                    <a:lnTo>
                      <a:pt x="1433" y="474"/>
                    </a:lnTo>
                    <a:lnTo>
                      <a:pt x="1444" y="501"/>
                    </a:lnTo>
                    <a:lnTo>
                      <a:pt x="1460" y="528"/>
                    </a:lnTo>
                    <a:lnTo>
                      <a:pt x="1482" y="550"/>
                    </a:lnTo>
                    <a:lnTo>
                      <a:pt x="1541" y="593"/>
                    </a:lnTo>
                    <a:lnTo>
                      <a:pt x="1623" y="637"/>
                    </a:lnTo>
                    <a:lnTo>
                      <a:pt x="1715" y="670"/>
                    </a:lnTo>
                    <a:lnTo>
                      <a:pt x="1818" y="702"/>
                    </a:lnTo>
                    <a:lnTo>
                      <a:pt x="1927" y="735"/>
                    </a:lnTo>
                    <a:lnTo>
                      <a:pt x="2041" y="762"/>
                    </a:lnTo>
                    <a:lnTo>
                      <a:pt x="2155" y="789"/>
                    </a:lnTo>
                    <a:lnTo>
                      <a:pt x="2269" y="822"/>
                    </a:lnTo>
                    <a:lnTo>
                      <a:pt x="2372" y="849"/>
                    </a:lnTo>
                    <a:lnTo>
                      <a:pt x="2464" y="882"/>
                    </a:lnTo>
                    <a:lnTo>
                      <a:pt x="2551" y="920"/>
                    </a:lnTo>
                    <a:lnTo>
                      <a:pt x="2616" y="958"/>
                    </a:lnTo>
                    <a:lnTo>
                      <a:pt x="2638" y="980"/>
                    </a:lnTo>
                    <a:lnTo>
                      <a:pt x="2659" y="1007"/>
                    </a:lnTo>
                    <a:lnTo>
                      <a:pt x="2676" y="1029"/>
                    </a:lnTo>
                    <a:lnTo>
                      <a:pt x="2681" y="1056"/>
                    </a:lnTo>
                    <a:lnTo>
                      <a:pt x="2681" y="1083"/>
                    </a:lnTo>
                    <a:lnTo>
                      <a:pt x="2676" y="1105"/>
                    </a:lnTo>
                    <a:lnTo>
                      <a:pt x="2665" y="1127"/>
                    </a:lnTo>
                    <a:lnTo>
                      <a:pt x="2643" y="1149"/>
                    </a:lnTo>
                    <a:lnTo>
                      <a:pt x="2616" y="1170"/>
                    </a:lnTo>
                    <a:lnTo>
                      <a:pt x="2583" y="1187"/>
                    </a:lnTo>
                    <a:lnTo>
                      <a:pt x="2545" y="1208"/>
                    </a:lnTo>
                    <a:lnTo>
                      <a:pt x="2502" y="1225"/>
                    </a:lnTo>
                    <a:lnTo>
                      <a:pt x="2448" y="1241"/>
                    </a:lnTo>
                    <a:lnTo>
                      <a:pt x="2388" y="1257"/>
                    </a:lnTo>
                    <a:lnTo>
                      <a:pt x="2328" y="1274"/>
                    </a:lnTo>
                    <a:lnTo>
                      <a:pt x="2258" y="1290"/>
                    </a:lnTo>
                    <a:lnTo>
                      <a:pt x="2106" y="1328"/>
                    </a:lnTo>
                    <a:lnTo>
                      <a:pt x="1932" y="1372"/>
                    </a:lnTo>
                    <a:lnTo>
                      <a:pt x="1742" y="1421"/>
                    </a:lnTo>
                    <a:lnTo>
                      <a:pt x="1531" y="1475"/>
                    </a:lnTo>
                    <a:lnTo>
                      <a:pt x="1308" y="1540"/>
                    </a:lnTo>
                    <a:lnTo>
                      <a:pt x="1069" y="1617"/>
                    </a:lnTo>
                    <a:lnTo>
                      <a:pt x="820" y="1709"/>
                    </a:lnTo>
                    <a:lnTo>
                      <a:pt x="554" y="1818"/>
                    </a:lnTo>
                    <a:lnTo>
                      <a:pt x="282" y="1943"/>
                    </a:lnTo>
                    <a:lnTo>
                      <a:pt x="0" y="2085"/>
                    </a:lnTo>
                    <a:lnTo>
                      <a:pt x="152" y="2085"/>
                    </a:lnTo>
                    <a:lnTo>
                      <a:pt x="244" y="2074"/>
                    </a:lnTo>
                    <a:lnTo>
                      <a:pt x="386" y="1992"/>
                    </a:lnTo>
                    <a:lnTo>
                      <a:pt x="537" y="1910"/>
                    </a:lnTo>
                    <a:lnTo>
                      <a:pt x="700" y="1834"/>
                    </a:lnTo>
                    <a:lnTo>
                      <a:pt x="879" y="1763"/>
                    </a:lnTo>
                    <a:lnTo>
                      <a:pt x="1064" y="1693"/>
                    </a:lnTo>
                    <a:lnTo>
                      <a:pt x="1259" y="1622"/>
                    </a:lnTo>
                    <a:lnTo>
                      <a:pt x="1661" y="1497"/>
                    </a:lnTo>
                    <a:lnTo>
                      <a:pt x="1748" y="1470"/>
                    </a:lnTo>
                    <a:lnTo>
                      <a:pt x="1845" y="1442"/>
                    </a:lnTo>
                    <a:lnTo>
                      <a:pt x="2046" y="1393"/>
                    </a:lnTo>
                    <a:lnTo>
                      <a:pt x="2252" y="1339"/>
                    </a:lnTo>
                    <a:lnTo>
                      <a:pt x="2458" y="1285"/>
                    </a:lnTo>
                    <a:lnTo>
                      <a:pt x="2551" y="1263"/>
                    </a:lnTo>
                    <a:lnTo>
                      <a:pt x="2643" y="1236"/>
                    </a:lnTo>
                    <a:lnTo>
                      <a:pt x="2730" y="1214"/>
                    </a:lnTo>
                    <a:lnTo>
                      <a:pt x="2806" y="1192"/>
                    </a:lnTo>
                    <a:lnTo>
                      <a:pt x="2876" y="1170"/>
                    </a:lnTo>
                    <a:lnTo>
                      <a:pt x="2931" y="1149"/>
                    </a:lnTo>
                    <a:lnTo>
                      <a:pt x="2974" y="1132"/>
                    </a:lnTo>
                    <a:lnTo>
                      <a:pt x="3007" y="1116"/>
                    </a:lnTo>
                    <a:lnTo>
                      <a:pt x="3007" y="871"/>
                    </a:lnTo>
                    <a:lnTo>
                      <a:pt x="2941" y="860"/>
                    </a:lnTo>
                    <a:lnTo>
                      <a:pt x="2860" y="844"/>
                    </a:lnTo>
                    <a:lnTo>
                      <a:pt x="2773" y="827"/>
                    </a:lnTo>
                    <a:lnTo>
                      <a:pt x="2670" y="806"/>
                    </a:lnTo>
                    <a:lnTo>
                      <a:pt x="2567" y="784"/>
                    </a:lnTo>
                    <a:lnTo>
                      <a:pt x="2458" y="757"/>
                    </a:lnTo>
                    <a:lnTo>
                      <a:pt x="2241" y="702"/>
                    </a:lnTo>
                    <a:lnTo>
                      <a:pt x="2138" y="670"/>
                    </a:lnTo>
                    <a:lnTo>
                      <a:pt x="2046" y="637"/>
                    </a:lnTo>
                    <a:lnTo>
                      <a:pt x="1959" y="604"/>
                    </a:lnTo>
                    <a:lnTo>
                      <a:pt x="1883" y="566"/>
                    </a:lnTo>
                    <a:lnTo>
                      <a:pt x="1824" y="534"/>
                    </a:lnTo>
                    <a:lnTo>
                      <a:pt x="1780" y="495"/>
                    </a:lnTo>
                    <a:lnTo>
                      <a:pt x="1769" y="474"/>
                    </a:lnTo>
                    <a:lnTo>
                      <a:pt x="1758" y="457"/>
                    </a:lnTo>
                    <a:lnTo>
                      <a:pt x="1753" y="436"/>
                    </a:lnTo>
                    <a:lnTo>
                      <a:pt x="1758" y="419"/>
                    </a:lnTo>
                    <a:lnTo>
                      <a:pt x="1780" y="381"/>
                    </a:lnTo>
                    <a:lnTo>
                      <a:pt x="1813" y="343"/>
                    </a:lnTo>
                    <a:lnTo>
                      <a:pt x="1862" y="316"/>
                    </a:lnTo>
                    <a:lnTo>
                      <a:pt x="1921" y="289"/>
                    </a:lnTo>
                    <a:lnTo>
                      <a:pt x="1986" y="267"/>
                    </a:lnTo>
                    <a:lnTo>
                      <a:pt x="2062" y="245"/>
                    </a:lnTo>
                    <a:lnTo>
                      <a:pt x="2149" y="229"/>
                    </a:lnTo>
                    <a:lnTo>
                      <a:pt x="2236" y="213"/>
                    </a:lnTo>
                    <a:lnTo>
                      <a:pt x="2431" y="180"/>
                    </a:lnTo>
                    <a:lnTo>
                      <a:pt x="2627" y="158"/>
                    </a:lnTo>
                    <a:lnTo>
                      <a:pt x="2827" y="125"/>
                    </a:lnTo>
                    <a:lnTo>
                      <a:pt x="2920" y="109"/>
                    </a:lnTo>
                    <a:lnTo>
                      <a:pt x="3007" y="87"/>
                    </a:lnTo>
                    <a:lnTo>
                      <a:pt x="3007" y="0"/>
                    </a:lnTo>
                    <a:lnTo>
                      <a:pt x="2909" y="22"/>
                    </a:lnTo>
                    <a:lnTo>
                      <a:pt x="2795" y="44"/>
                    </a:lnTo>
                    <a:lnTo>
                      <a:pt x="2676" y="66"/>
                    </a:lnTo>
                    <a:lnTo>
                      <a:pt x="2551" y="82"/>
                    </a:lnTo>
                    <a:lnTo>
                      <a:pt x="2285" y="120"/>
                    </a:lnTo>
                    <a:lnTo>
                      <a:pt x="2155" y="136"/>
                    </a:lnTo>
                    <a:lnTo>
                      <a:pt x="2030" y="158"/>
                    </a:lnTo>
                    <a:lnTo>
                      <a:pt x="1905" y="174"/>
                    </a:lnTo>
                    <a:lnTo>
                      <a:pt x="1791" y="202"/>
                    </a:lnTo>
                    <a:lnTo>
                      <a:pt x="1688" y="229"/>
                    </a:lnTo>
                    <a:lnTo>
                      <a:pt x="1601" y="261"/>
                    </a:lnTo>
                    <a:lnTo>
                      <a:pt x="1525" y="300"/>
                    </a:lnTo>
                    <a:lnTo>
                      <a:pt x="1471" y="338"/>
                    </a:lnTo>
                    <a:lnTo>
                      <a:pt x="1455" y="359"/>
                    </a:lnTo>
                    <a:lnTo>
                      <a:pt x="1438" y="387"/>
                    </a:lnTo>
                    <a:lnTo>
                      <a:pt x="1427" y="414"/>
                    </a:lnTo>
                    <a:lnTo>
                      <a:pt x="1427" y="441"/>
                    </a:lnTo>
                    <a:close/>
                  </a:path>
                </a:pathLst>
              </a:custGeom>
              <a:solidFill>
                <a:srgbClr val="003399"/>
              </a:solidFill>
              <a:ln w="9525" cap="flat" algn="ctr">
                <a:noFill/>
                <a:prstDash val="solid"/>
                <a:round/>
                <a:headEnd type="none" w="med" len="med"/>
                <a:tailEnd type="none" w="med" len="med"/>
              </a:ln>
              <a:effectLst/>
            </p:spPr>
            <p:txBody>
              <a:bodyPr/>
              <a:lstStyle/>
              <a:p>
                <a:pPr>
                  <a:defRPr/>
                </a:pPr>
                <a:endParaRPr lang="zh-CN" altLang="en-US">
                  <a:latin typeface="Garamond" charset="0"/>
                  <a:ea typeface="宋体" charset="-122"/>
                </a:endParaRPr>
              </a:p>
            </p:txBody>
          </p:sp>
          <p:sp>
            <p:nvSpPr>
              <p:cNvPr id="12" name="Freeform 8">
                <a:extLst>
                  <a:ext uri="{FF2B5EF4-FFF2-40B4-BE49-F238E27FC236}">
                    <a16:creationId xmlns:a16="http://schemas.microsoft.com/office/drawing/2014/main" id="{A071033B-9F72-4691-9E14-FB95E707DE7D}"/>
                  </a:ext>
                </a:extLst>
              </p:cNvPr>
              <p:cNvSpPr>
                <a:spLocks/>
              </p:cNvSpPr>
              <p:nvPr/>
            </p:nvSpPr>
            <p:spPr bwMode="hidden">
              <a:xfrm>
                <a:off x="4501" y="2317"/>
                <a:ext cx="1248" cy="539"/>
              </a:xfrm>
              <a:custGeom>
                <a:avLst/>
                <a:gdLst/>
                <a:ahLst/>
                <a:cxnLst>
                  <a:cxn ang="0">
                    <a:pos x="0" y="332"/>
                  </a:cxn>
                  <a:cxn ang="0">
                    <a:pos x="0" y="360"/>
                  </a:cxn>
                  <a:cxn ang="0">
                    <a:pos x="5" y="387"/>
                  </a:cxn>
                  <a:cxn ang="0">
                    <a:pos x="27" y="414"/>
                  </a:cxn>
                  <a:cxn ang="0">
                    <a:pos x="54" y="436"/>
                  </a:cxn>
                  <a:cxn ang="0">
                    <a:pos x="92" y="463"/>
                  </a:cxn>
                  <a:cxn ang="0">
                    <a:pos x="141" y="490"/>
                  </a:cxn>
                  <a:cxn ang="0">
                    <a:pos x="195" y="512"/>
                  </a:cxn>
                  <a:cxn ang="0">
                    <a:pos x="255" y="539"/>
                  </a:cxn>
                  <a:cxn ang="0">
                    <a:pos x="212" y="517"/>
                  </a:cxn>
                  <a:cxn ang="0">
                    <a:pos x="179" y="490"/>
                  </a:cxn>
                  <a:cxn ang="0">
                    <a:pos x="157" y="468"/>
                  </a:cxn>
                  <a:cxn ang="0">
                    <a:pos x="141" y="447"/>
                  </a:cxn>
                  <a:cxn ang="0">
                    <a:pos x="136" y="425"/>
                  </a:cxn>
                  <a:cxn ang="0">
                    <a:pos x="136" y="403"/>
                  </a:cxn>
                  <a:cxn ang="0">
                    <a:pos x="141" y="381"/>
                  </a:cxn>
                  <a:cxn ang="0">
                    <a:pos x="157" y="365"/>
                  </a:cxn>
                  <a:cxn ang="0">
                    <a:pos x="179" y="343"/>
                  </a:cxn>
                  <a:cxn ang="0">
                    <a:pos x="201" y="327"/>
                  </a:cxn>
                  <a:cxn ang="0">
                    <a:pos x="266" y="294"/>
                  </a:cxn>
                  <a:cxn ang="0">
                    <a:pos x="353" y="262"/>
                  </a:cxn>
                  <a:cxn ang="0">
                    <a:pos x="445" y="234"/>
                  </a:cxn>
                  <a:cxn ang="0">
                    <a:pos x="554" y="213"/>
                  </a:cxn>
                  <a:cxn ang="0">
                    <a:pos x="662" y="191"/>
                  </a:cxn>
                  <a:cxn ang="0">
                    <a:pos x="890" y="153"/>
                  </a:cxn>
                  <a:cxn ang="0">
                    <a:pos x="993" y="136"/>
                  </a:cxn>
                  <a:cxn ang="0">
                    <a:pos x="1091" y="120"/>
                  </a:cxn>
                  <a:cxn ang="0">
                    <a:pos x="1178" y="115"/>
                  </a:cxn>
                  <a:cxn ang="0">
                    <a:pos x="1248" y="104"/>
                  </a:cxn>
                  <a:cxn ang="0">
                    <a:pos x="1248" y="0"/>
                  </a:cxn>
                  <a:cxn ang="0">
                    <a:pos x="1161" y="22"/>
                  </a:cxn>
                  <a:cxn ang="0">
                    <a:pos x="1069" y="38"/>
                  </a:cxn>
                  <a:cxn ang="0">
                    <a:pos x="874" y="71"/>
                  </a:cxn>
                  <a:cxn ang="0">
                    <a:pos x="673" y="93"/>
                  </a:cxn>
                  <a:cxn ang="0">
                    <a:pos x="483" y="126"/>
                  </a:cxn>
                  <a:cxn ang="0">
                    <a:pos x="391" y="142"/>
                  </a:cxn>
                  <a:cxn ang="0">
                    <a:pos x="309" y="158"/>
                  </a:cxn>
                  <a:cxn ang="0">
                    <a:pos x="228" y="180"/>
                  </a:cxn>
                  <a:cxn ang="0">
                    <a:pos x="163" y="202"/>
                  </a:cxn>
                  <a:cxn ang="0">
                    <a:pos x="103" y="229"/>
                  </a:cxn>
                  <a:cxn ang="0">
                    <a:pos x="54" y="256"/>
                  </a:cxn>
                  <a:cxn ang="0">
                    <a:pos x="22" y="294"/>
                  </a:cxn>
                  <a:cxn ang="0">
                    <a:pos x="0" y="332"/>
                  </a:cxn>
                  <a:cxn ang="0">
                    <a:pos x="0" y="332"/>
                  </a:cxn>
                </a:cxnLst>
                <a:rect l="0" t="0" r="r" b="b"/>
                <a:pathLst>
                  <a:path w="1248" h="539">
                    <a:moveTo>
                      <a:pt x="0" y="332"/>
                    </a:moveTo>
                    <a:lnTo>
                      <a:pt x="0" y="360"/>
                    </a:lnTo>
                    <a:lnTo>
                      <a:pt x="5" y="387"/>
                    </a:lnTo>
                    <a:lnTo>
                      <a:pt x="27" y="414"/>
                    </a:lnTo>
                    <a:lnTo>
                      <a:pt x="54" y="436"/>
                    </a:lnTo>
                    <a:lnTo>
                      <a:pt x="92" y="463"/>
                    </a:lnTo>
                    <a:lnTo>
                      <a:pt x="141" y="490"/>
                    </a:lnTo>
                    <a:lnTo>
                      <a:pt x="195" y="512"/>
                    </a:lnTo>
                    <a:lnTo>
                      <a:pt x="255" y="539"/>
                    </a:lnTo>
                    <a:lnTo>
                      <a:pt x="212" y="517"/>
                    </a:lnTo>
                    <a:lnTo>
                      <a:pt x="179" y="490"/>
                    </a:lnTo>
                    <a:lnTo>
                      <a:pt x="157" y="468"/>
                    </a:lnTo>
                    <a:lnTo>
                      <a:pt x="141" y="447"/>
                    </a:lnTo>
                    <a:lnTo>
                      <a:pt x="136" y="425"/>
                    </a:lnTo>
                    <a:lnTo>
                      <a:pt x="136" y="403"/>
                    </a:lnTo>
                    <a:lnTo>
                      <a:pt x="141" y="381"/>
                    </a:lnTo>
                    <a:lnTo>
                      <a:pt x="157" y="365"/>
                    </a:lnTo>
                    <a:lnTo>
                      <a:pt x="179" y="343"/>
                    </a:lnTo>
                    <a:lnTo>
                      <a:pt x="201" y="327"/>
                    </a:lnTo>
                    <a:lnTo>
                      <a:pt x="266" y="294"/>
                    </a:lnTo>
                    <a:lnTo>
                      <a:pt x="353" y="262"/>
                    </a:lnTo>
                    <a:lnTo>
                      <a:pt x="445" y="234"/>
                    </a:lnTo>
                    <a:lnTo>
                      <a:pt x="554" y="213"/>
                    </a:lnTo>
                    <a:lnTo>
                      <a:pt x="662" y="191"/>
                    </a:lnTo>
                    <a:lnTo>
                      <a:pt x="890" y="153"/>
                    </a:lnTo>
                    <a:lnTo>
                      <a:pt x="993" y="136"/>
                    </a:lnTo>
                    <a:lnTo>
                      <a:pt x="1091" y="120"/>
                    </a:lnTo>
                    <a:lnTo>
                      <a:pt x="1178" y="115"/>
                    </a:lnTo>
                    <a:lnTo>
                      <a:pt x="1248" y="104"/>
                    </a:lnTo>
                    <a:lnTo>
                      <a:pt x="1248" y="0"/>
                    </a:lnTo>
                    <a:lnTo>
                      <a:pt x="1161" y="22"/>
                    </a:lnTo>
                    <a:lnTo>
                      <a:pt x="1069" y="38"/>
                    </a:lnTo>
                    <a:lnTo>
                      <a:pt x="874" y="71"/>
                    </a:lnTo>
                    <a:lnTo>
                      <a:pt x="673" y="93"/>
                    </a:lnTo>
                    <a:lnTo>
                      <a:pt x="483" y="126"/>
                    </a:lnTo>
                    <a:lnTo>
                      <a:pt x="391" y="142"/>
                    </a:lnTo>
                    <a:lnTo>
                      <a:pt x="309" y="158"/>
                    </a:lnTo>
                    <a:lnTo>
                      <a:pt x="228" y="180"/>
                    </a:lnTo>
                    <a:lnTo>
                      <a:pt x="163" y="202"/>
                    </a:lnTo>
                    <a:lnTo>
                      <a:pt x="103" y="229"/>
                    </a:lnTo>
                    <a:lnTo>
                      <a:pt x="54" y="256"/>
                    </a:lnTo>
                    <a:lnTo>
                      <a:pt x="22" y="294"/>
                    </a:lnTo>
                    <a:lnTo>
                      <a:pt x="0" y="332"/>
                    </a:lnTo>
                    <a:close/>
                  </a:path>
                </a:pathLst>
              </a:custGeom>
              <a:gradFill rotWithShape="0">
                <a:gsLst>
                  <a:gs pos="0">
                    <a:srgbClr val="002D87"/>
                  </a:gs>
                  <a:gs pos="100000">
                    <a:srgbClr val="003399"/>
                  </a:gs>
                </a:gsLst>
                <a:lin ang="2700000"/>
              </a:gradFill>
              <a:ln w="9525" cap="flat" algn="ctr">
                <a:noFill/>
                <a:prstDash val="solid"/>
                <a:round/>
                <a:headEnd type="none" w="med" len="med"/>
                <a:tailEnd type="none" w="med" len="med"/>
              </a:ln>
              <a:effectLst/>
            </p:spPr>
            <p:txBody>
              <a:bodyPr/>
              <a:lstStyle/>
              <a:p>
                <a:pPr>
                  <a:defRPr/>
                </a:pPr>
                <a:endParaRPr lang="zh-CN" altLang="en-US">
                  <a:latin typeface="Garamond" charset="0"/>
                  <a:ea typeface="宋体" charset="-122"/>
                </a:endParaRPr>
              </a:p>
            </p:txBody>
          </p:sp>
        </p:grpSp>
        <p:sp>
          <p:nvSpPr>
            <p:cNvPr id="6" name="Freeform 9">
              <a:extLst>
                <a:ext uri="{FF2B5EF4-FFF2-40B4-BE49-F238E27FC236}">
                  <a16:creationId xmlns:a16="http://schemas.microsoft.com/office/drawing/2014/main" id="{16AA304A-03AE-43C5-9ED1-627D8E0A09CE}"/>
                </a:ext>
              </a:extLst>
            </p:cNvPr>
            <p:cNvSpPr>
              <a:spLocks/>
            </p:cNvSpPr>
            <p:nvPr/>
          </p:nvSpPr>
          <p:spPr bwMode="hidden">
            <a:xfrm>
              <a:off x="3322" y="1341"/>
              <a:ext cx="1825" cy="1537"/>
            </a:xfrm>
            <a:custGeom>
              <a:avLst/>
              <a:gdLst/>
              <a:ahLst/>
              <a:cxnLst>
                <a:cxn ang="0">
                  <a:pos x="982" y="1061"/>
                </a:cxn>
                <a:cxn ang="0">
                  <a:pos x="1357" y="1012"/>
                </a:cxn>
                <a:cxn ang="0">
                  <a:pos x="1666" y="957"/>
                </a:cxn>
                <a:cxn ang="0">
                  <a:pos x="1916" y="897"/>
                </a:cxn>
                <a:cxn ang="0">
                  <a:pos x="2100" y="832"/>
                </a:cxn>
                <a:cxn ang="0">
                  <a:pos x="2220" y="756"/>
                </a:cxn>
                <a:cxn ang="0">
                  <a:pos x="2285" y="669"/>
                </a:cxn>
                <a:cxn ang="0">
                  <a:pos x="2290" y="560"/>
                </a:cxn>
                <a:cxn ang="0">
                  <a:pos x="2241" y="457"/>
                </a:cxn>
                <a:cxn ang="0">
                  <a:pos x="2144" y="364"/>
                </a:cxn>
                <a:cxn ang="0">
                  <a:pos x="2008" y="277"/>
                </a:cxn>
                <a:cxn ang="0">
                  <a:pos x="1769" y="157"/>
                </a:cxn>
                <a:cxn ang="0">
                  <a:pos x="1612" y="92"/>
                </a:cxn>
                <a:cxn ang="0">
                  <a:pos x="1476" y="43"/>
                </a:cxn>
                <a:cxn ang="0">
                  <a:pos x="1384" y="10"/>
                </a:cxn>
                <a:cxn ang="0">
                  <a:pos x="1346" y="0"/>
                </a:cxn>
                <a:cxn ang="0">
                  <a:pos x="1655" y="119"/>
                </a:cxn>
                <a:cxn ang="0">
                  <a:pos x="1948" y="255"/>
                </a:cxn>
                <a:cxn ang="0">
                  <a:pos x="2068" y="326"/>
                </a:cxn>
                <a:cxn ang="0">
                  <a:pos x="2171" y="402"/>
                </a:cxn>
                <a:cxn ang="0">
                  <a:pos x="2236" y="478"/>
                </a:cxn>
                <a:cxn ang="0">
                  <a:pos x="2263" y="560"/>
                </a:cxn>
                <a:cxn ang="0">
                  <a:pos x="2241" y="636"/>
                </a:cxn>
                <a:cxn ang="0">
                  <a:pos x="2171" y="702"/>
                </a:cxn>
                <a:cxn ang="0">
                  <a:pos x="2062" y="756"/>
                </a:cxn>
                <a:cxn ang="0">
                  <a:pos x="1921" y="800"/>
                </a:cxn>
                <a:cxn ang="0">
                  <a:pos x="1748" y="843"/>
                </a:cxn>
                <a:cxn ang="0">
                  <a:pos x="1351" y="908"/>
                </a:cxn>
                <a:cxn ang="0">
                  <a:pos x="923" y="968"/>
                </a:cxn>
                <a:cxn ang="0">
                  <a:pos x="521" y="1028"/>
                </a:cxn>
                <a:cxn ang="0">
                  <a:pos x="353" y="1066"/>
                </a:cxn>
                <a:cxn ang="0">
                  <a:pos x="206" y="1104"/>
                </a:cxn>
                <a:cxn ang="0">
                  <a:pos x="92" y="1148"/>
                </a:cxn>
                <a:cxn ang="0">
                  <a:pos x="22" y="1202"/>
                </a:cxn>
                <a:cxn ang="0">
                  <a:pos x="0" y="1262"/>
                </a:cxn>
                <a:cxn ang="0">
                  <a:pos x="27" y="1327"/>
                </a:cxn>
                <a:cxn ang="0">
                  <a:pos x="98" y="1382"/>
                </a:cxn>
                <a:cxn ang="0">
                  <a:pos x="196" y="1425"/>
                </a:cxn>
                <a:cxn ang="0">
                  <a:pos x="326" y="1469"/>
                </a:cxn>
                <a:cxn ang="0">
                  <a:pos x="217" y="1414"/>
                </a:cxn>
                <a:cxn ang="0">
                  <a:pos x="147" y="1360"/>
                </a:cxn>
                <a:cxn ang="0">
                  <a:pos x="120" y="1306"/>
                </a:cxn>
                <a:cxn ang="0">
                  <a:pos x="141" y="1257"/>
                </a:cxn>
                <a:cxn ang="0">
                  <a:pos x="212" y="1208"/>
                </a:cxn>
                <a:cxn ang="0">
                  <a:pos x="342" y="1164"/>
                </a:cxn>
                <a:cxn ang="0">
                  <a:pos x="527" y="1121"/>
                </a:cxn>
                <a:cxn ang="0">
                  <a:pos x="771" y="1088"/>
                </a:cxn>
              </a:cxnLst>
              <a:rect l="0" t="0" r="r" b="b"/>
              <a:pathLst>
                <a:path w="2296" h="1469">
                  <a:moveTo>
                    <a:pt x="771" y="1088"/>
                  </a:moveTo>
                  <a:lnTo>
                    <a:pt x="982" y="1061"/>
                  </a:lnTo>
                  <a:lnTo>
                    <a:pt x="1178" y="1034"/>
                  </a:lnTo>
                  <a:lnTo>
                    <a:pt x="1357" y="1012"/>
                  </a:lnTo>
                  <a:lnTo>
                    <a:pt x="1520" y="985"/>
                  </a:lnTo>
                  <a:lnTo>
                    <a:pt x="1666" y="957"/>
                  </a:lnTo>
                  <a:lnTo>
                    <a:pt x="1796" y="930"/>
                  </a:lnTo>
                  <a:lnTo>
                    <a:pt x="1916" y="897"/>
                  </a:lnTo>
                  <a:lnTo>
                    <a:pt x="2013" y="870"/>
                  </a:lnTo>
                  <a:lnTo>
                    <a:pt x="2100" y="832"/>
                  </a:lnTo>
                  <a:lnTo>
                    <a:pt x="2171" y="800"/>
                  </a:lnTo>
                  <a:lnTo>
                    <a:pt x="2220" y="756"/>
                  </a:lnTo>
                  <a:lnTo>
                    <a:pt x="2263" y="712"/>
                  </a:lnTo>
                  <a:lnTo>
                    <a:pt x="2285" y="669"/>
                  </a:lnTo>
                  <a:lnTo>
                    <a:pt x="2296" y="614"/>
                  </a:lnTo>
                  <a:lnTo>
                    <a:pt x="2290" y="560"/>
                  </a:lnTo>
                  <a:lnTo>
                    <a:pt x="2269" y="500"/>
                  </a:lnTo>
                  <a:lnTo>
                    <a:pt x="2241" y="457"/>
                  </a:lnTo>
                  <a:lnTo>
                    <a:pt x="2198" y="408"/>
                  </a:lnTo>
                  <a:lnTo>
                    <a:pt x="2144" y="364"/>
                  </a:lnTo>
                  <a:lnTo>
                    <a:pt x="2079" y="321"/>
                  </a:lnTo>
                  <a:lnTo>
                    <a:pt x="2008" y="277"/>
                  </a:lnTo>
                  <a:lnTo>
                    <a:pt x="1927" y="234"/>
                  </a:lnTo>
                  <a:lnTo>
                    <a:pt x="1769" y="157"/>
                  </a:lnTo>
                  <a:lnTo>
                    <a:pt x="1688" y="125"/>
                  </a:lnTo>
                  <a:lnTo>
                    <a:pt x="1612" y="92"/>
                  </a:lnTo>
                  <a:lnTo>
                    <a:pt x="1536" y="65"/>
                  </a:lnTo>
                  <a:lnTo>
                    <a:pt x="1476" y="43"/>
                  </a:lnTo>
                  <a:lnTo>
                    <a:pt x="1422" y="27"/>
                  </a:lnTo>
                  <a:lnTo>
                    <a:pt x="1384" y="10"/>
                  </a:lnTo>
                  <a:lnTo>
                    <a:pt x="1357" y="5"/>
                  </a:lnTo>
                  <a:lnTo>
                    <a:pt x="1346" y="0"/>
                  </a:lnTo>
                  <a:lnTo>
                    <a:pt x="1498" y="54"/>
                  </a:lnTo>
                  <a:lnTo>
                    <a:pt x="1655" y="119"/>
                  </a:lnTo>
                  <a:lnTo>
                    <a:pt x="1807" y="185"/>
                  </a:lnTo>
                  <a:lnTo>
                    <a:pt x="1948" y="255"/>
                  </a:lnTo>
                  <a:lnTo>
                    <a:pt x="2013" y="288"/>
                  </a:lnTo>
                  <a:lnTo>
                    <a:pt x="2068" y="326"/>
                  </a:lnTo>
                  <a:lnTo>
                    <a:pt x="2122" y="364"/>
                  </a:lnTo>
                  <a:lnTo>
                    <a:pt x="2171" y="402"/>
                  </a:lnTo>
                  <a:lnTo>
                    <a:pt x="2209" y="440"/>
                  </a:lnTo>
                  <a:lnTo>
                    <a:pt x="2236" y="478"/>
                  </a:lnTo>
                  <a:lnTo>
                    <a:pt x="2252" y="522"/>
                  </a:lnTo>
                  <a:lnTo>
                    <a:pt x="2263" y="560"/>
                  </a:lnTo>
                  <a:lnTo>
                    <a:pt x="2258" y="598"/>
                  </a:lnTo>
                  <a:lnTo>
                    <a:pt x="2241" y="636"/>
                  </a:lnTo>
                  <a:lnTo>
                    <a:pt x="2214" y="669"/>
                  </a:lnTo>
                  <a:lnTo>
                    <a:pt x="2171" y="702"/>
                  </a:lnTo>
                  <a:lnTo>
                    <a:pt x="2122" y="729"/>
                  </a:lnTo>
                  <a:lnTo>
                    <a:pt x="2062" y="756"/>
                  </a:lnTo>
                  <a:lnTo>
                    <a:pt x="1997" y="778"/>
                  </a:lnTo>
                  <a:lnTo>
                    <a:pt x="1921" y="800"/>
                  </a:lnTo>
                  <a:lnTo>
                    <a:pt x="1834" y="821"/>
                  </a:lnTo>
                  <a:lnTo>
                    <a:pt x="1748" y="843"/>
                  </a:lnTo>
                  <a:lnTo>
                    <a:pt x="1552" y="876"/>
                  </a:lnTo>
                  <a:lnTo>
                    <a:pt x="1351" y="908"/>
                  </a:lnTo>
                  <a:lnTo>
                    <a:pt x="1134" y="941"/>
                  </a:lnTo>
                  <a:lnTo>
                    <a:pt x="923" y="968"/>
                  </a:lnTo>
                  <a:lnTo>
                    <a:pt x="716" y="995"/>
                  </a:lnTo>
                  <a:lnTo>
                    <a:pt x="521" y="1028"/>
                  </a:lnTo>
                  <a:lnTo>
                    <a:pt x="434" y="1044"/>
                  </a:lnTo>
                  <a:lnTo>
                    <a:pt x="353" y="1066"/>
                  </a:lnTo>
                  <a:lnTo>
                    <a:pt x="277" y="1082"/>
                  </a:lnTo>
                  <a:lnTo>
                    <a:pt x="206" y="1104"/>
                  </a:lnTo>
                  <a:lnTo>
                    <a:pt x="147" y="1126"/>
                  </a:lnTo>
                  <a:lnTo>
                    <a:pt x="92" y="1148"/>
                  </a:lnTo>
                  <a:lnTo>
                    <a:pt x="54" y="1175"/>
                  </a:lnTo>
                  <a:lnTo>
                    <a:pt x="22" y="1202"/>
                  </a:lnTo>
                  <a:lnTo>
                    <a:pt x="6" y="1229"/>
                  </a:lnTo>
                  <a:lnTo>
                    <a:pt x="0" y="1262"/>
                  </a:lnTo>
                  <a:lnTo>
                    <a:pt x="11" y="1295"/>
                  </a:lnTo>
                  <a:lnTo>
                    <a:pt x="27" y="1327"/>
                  </a:lnTo>
                  <a:lnTo>
                    <a:pt x="54" y="1355"/>
                  </a:lnTo>
                  <a:lnTo>
                    <a:pt x="98" y="1382"/>
                  </a:lnTo>
                  <a:lnTo>
                    <a:pt x="141" y="1404"/>
                  </a:lnTo>
                  <a:lnTo>
                    <a:pt x="196" y="1425"/>
                  </a:lnTo>
                  <a:lnTo>
                    <a:pt x="261" y="1447"/>
                  </a:lnTo>
                  <a:lnTo>
                    <a:pt x="326" y="1469"/>
                  </a:lnTo>
                  <a:lnTo>
                    <a:pt x="266" y="1442"/>
                  </a:lnTo>
                  <a:lnTo>
                    <a:pt x="217" y="1414"/>
                  </a:lnTo>
                  <a:lnTo>
                    <a:pt x="174" y="1387"/>
                  </a:lnTo>
                  <a:lnTo>
                    <a:pt x="147" y="1360"/>
                  </a:lnTo>
                  <a:lnTo>
                    <a:pt x="125" y="1333"/>
                  </a:lnTo>
                  <a:lnTo>
                    <a:pt x="120" y="1306"/>
                  </a:lnTo>
                  <a:lnTo>
                    <a:pt x="125" y="1278"/>
                  </a:lnTo>
                  <a:lnTo>
                    <a:pt x="141" y="1257"/>
                  </a:lnTo>
                  <a:lnTo>
                    <a:pt x="174" y="1229"/>
                  </a:lnTo>
                  <a:lnTo>
                    <a:pt x="212" y="1208"/>
                  </a:lnTo>
                  <a:lnTo>
                    <a:pt x="272" y="1186"/>
                  </a:lnTo>
                  <a:lnTo>
                    <a:pt x="342" y="1164"/>
                  </a:lnTo>
                  <a:lnTo>
                    <a:pt x="423" y="1142"/>
                  </a:lnTo>
                  <a:lnTo>
                    <a:pt x="527" y="1121"/>
                  </a:lnTo>
                  <a:lnTo>
                    <a:pt x="641" y="1104"/>
                  </a:lnTo>
                  <a:lnTo>
                    <a:pt x="771" y="1088"/>
                  </a:lnTo>
                  <a:close/>
                </a:path>
              </a:pathLst>
            </a:custGeom>
            <a:gradFill rotWithShape="0">
              <a:gsLst>
                <a:gs pos="0">
                  <a:srgbClr val="002B82"/>
                </a:gs>
                <a:gs pos="100000">
                  <a:srgbClr val="003399"/>
                </a:gs>
              </a:gsLst>
              <a:lin ang="2700000"/>
            </a:gradFill>
            <a:ln w="9525" cap="flat" algn="ctr">
              <a:noFill/>
              <a:prstDash val="solid"/>
              <a:round/>
              <a:headEnd type="none" w="med" len="med"/>
              <a:tailEnd type="none" w="med" len="med"/>
            </a:ln>
            <a:effectLst/>
          </p:spPr>
          <p:txBody>
            <a:bodyPr/>
            <a:lstStyle/>
            <a:p>
              <a:pPr>
                <a:defRPr/>
              </a:pPr>
              <a:endParaRPr lang="zh-CN" altLang="en-US">
                <a:latin typeface="Garamond" charset="0"/>
                <a:ea typeface="宋体" charset="-122"/>
              </a:endParaRPr>
            </a:p>
          </p:txBody>
        </p:sp>
        <p:sp>
          <p:nvSpPr>
            <p:cNvPr id="7" name="Freeform 10">
              <a:extLst>
                <a:ext uri="{FF2B5EF4-FFF2-40B4-BE49-F238E27FC236}">
                  <a16:creationId xmlns:a16="http://schemas.microsoft.com/office/drawing/2014/main" id="{40AC6575-318D-4EC8-9BB8-3C0423A2724F}"/>
                </a:ext>
              </a:extLst>
            </p:cNvPr>
            <p:cNvSpPr>
              <a:spLocks/>
            </p:cNvSpPr>
            <p:nvPr/>
          </p:nvSpPr>
          <p:spPr bwMode="hidden">
            <a:xfrm>
              <a:off x="0" y="0"/>
              <a:ext cx="5758" cy="1776"/>
            </a:xfrm>
            <a:custGeom>
              <a:avLst/>
              <a:gdLst/>
              <a:ahLst/>
              <a:cxnLst>
                <a:cxn ang="0">
                  <a:pos x="0" y="0"/>
                </a:cxn>
                <a:cxn ang="0">
                  <a:pos x="0" y="1906"/>
                </a:cxn>
                <a:cxn ang="0">
                  <a:pos x="5740" y="1906"/>
                </a:cxn>
                <a:cxn ang="0">
                  <a:pos x="5740" y="0"/>
                </a:cxn>
                <a:cxn ang="0">
                  <a:pos x="0" y="0"/>
                </a:cxn>
                <a:cxn ang="0">
                  <a:pos x="0" y="0"/>
                </a:cxn>
              </a:cxnLst>
              <a:rect l="0" t="0" r="r" b="b"/>
              <a:pathLst>
                <a:path w="5740" h="1906">
                  <a:moveTo>
                    <a:pt x="0" y="0"/>
                  </a:moveTo>
                  <a:lnTo>
                    <a:pt x="0" y="1906"/>
                  </a:lnTo>
                  <a:lnTo>
                    <a:pt x="5740" y="1906"/>
                  </a:lnTo>
                  <a:lnTo>
                    <a:pt x="5740" y="0"/>
                  </a:lnTo>
                  <a:lnTo>
                    <a:pt x="0" y="0"/>
                  </a:lnTo>
                  <a:close/>
                </a:path>
              </a:pathLst>
            </a:custGeom>
            <a:gradFill rotWithShape="0">
              <a:gsLst>
                <a:gs pos="0">
                  <a:srgbClr val="000514"/>
                </a:gs>
                <a:gs pos="100000">
                  <a:srgbClr val="003399"/>
                </a:gs>
              </a:gsLst>
              <a:lin ang="5400000"/>
            </a:gradFill>
            <a:ln w="9525" cap="flat" algn="ctr">
              <a:noFill/>
              <a:prstDash val="solid"/>
              <a:round/>
              <a:headEnd type="none" w="med" len="med"/>
              <a:tailEnd type="none" w="med" len="med"/>
            </a:ln>
            <a:effectLst/>
          </p:spPr>
          <p:txBody>
            <a:bodyPr/>
            <a:lstStyle/>
            <a:p>
              <a:pPr>
                <a:defRPr/>
              </a:pPr>
              <a:endParaRPr lang="zh-CN" altLang="en-US">
                <a:latin typeface="Garamond" charset="0"/>
                <a:ea typeface="宋体" charset="-122"/>
              </a:endParaRPr>
            </a:p>
          </p:txBody>
        </p:sp>
      </p:grpSp>
      <p:sp>
        <p:nvSpPr>
          <p:cNvPr id="2059" name="Rectangle 11"/>
          <p:cNvSpPr>
            <a:spLocks noGrp="1" noChangeArrowheads="1"/>
          </p:cNvSpPr>
          <p:nvPr>
            <p:ph type="ctrTitle" sz="quarter"/>
          </p:nvPr>
        </p:nvSpPr>
        <p:spPr>
          <a:xfrm>
            <a:off x="685800" y="1736725"/>
            <a:ext cx="7772400" cy="1920875"/>
          </a:xfrm>
        </p:spPr>
        <p:txBody>
          <a:bodyPr/>
          <a:lstStyle>
            <a:lvl1pPr>
              <a:defRPr sz="6000"/>
            </a:lvl1pPr>
          </a:lstStyle>
          <a:p>
            <a:r>
              <a:rPr lang="zh-CN" altLang="en-US"/>
              <a:t>单击此处编辑母版标题样式</a:t>
            </a:r>
          </a:p>
        </p:txBody>
      </p:sp>
      <p:sp>
        <p:nvSpPr>
          <p:cNvPr id="2060" name="Rectangle 12"/>
          <p:cNvSpPr>
            <a:spLocks noGrp="1" noChangeArrowheads="1"/>
          </p:cNvSpPr>
          <p:nvPr>
            <p:ph type="subTitle" sz="quarter" idx="1"/>
          </p:nvPr>
        </p:nvSpPr>
        <p:spPr>
          <a:xfrm>
            <a:off x="1371600" y="3886200"/>
            <a:ext cx="6400800" cy="1752600"/>
          </a:xfrm>
        </p:spPr>
        <p:txBody>
          <a:bodyPr/>
          <a:lstStyle>
            <a:lvl1pPr marL="0" indent="0" algn="ctr">
              <a:buFont typeface="Wingdings" charset="2"/>
              <a:buNone/>
              <a:defRPr/>
            </a:lvl1pPr>
          </a:lstStyle>
          <a:p>
            <a:r>
              <a:rPr lang="zh-CN" altLang="en-US"/>
              <a:t>单击此处编辑母版副标题样式</a:t>
            </a:r>
          </a:p>
        </p:txBody>
      </p:sp>
      <p:sp>
        <p:nvSpPr>
          <p:cNvPr id="13" name="Rectangle 13">
            <a:extLst>
              <a:ext uri="{FF2B5EF4-FFF2-40B4-BE49-F238E27FC236}">
                <a16:creationId xmlns:a16="http://schemas.microsoft.com/office/drawing/2014/main" id="{35594E34-0BDB-44D6-A069-4093C9F89F23}"/>
              </a:ext>
            </a:extLst>
          </p:cNvPr>
          <p:cNvSpPr>
            <a:spLocks noGrp="1" noChangeArrowheads="1"/>
          </p:cNvSpPr>
          <p:nvPr>
            <p:ph type="dt" sz="quarter" idx="10"/>
          </p:nvPr>
        </p:nvSpPr>
        <p:spPr>
          <a:xfrm>
            <a:off x="457200" y="6248400"/>
            <a:ext cx="2133600" cy="476250"/>
          </a:xfrm>
        </p:spPr>
        <p:txBody>
          <a:bodyPr/>
          <a:lstStyle>
            <a:lvl1pPr>
              <a:defRPr/>
            </a:lvl1pPr>
          </a:lstStyle>
          <a:p>
            <a:pPr>
              <a:defRPr/>
            </a:pPr>
            <a:endParaRPr lang="zh-CN" altLang="zh-CN"/>
          </a:p>
        </p:txBody>
      </p:sp>
      <p:sp>
        <p:nvSpPr>
          <p:cNvPr id="14" name="Rectangle 14">
            <a:extLst>
              <a:ext uri="{FF2B5EF4-FFF2-40B4-BE49-F238E27FC236}">
                <a16:creationId xmlns:a16="http://schemas.microsoft.com/office/drawing/2014/main" id="{F9ECC68D-DFE1-4D36-B131-3587E62ADD10}"/>
              </a:ext>
            </a:extLst>
          </p:cNvPr>
          <p:cNvSpPr>
            <a:spLocks noGrp="1" noChangeArrowheads="1"/>
          </p:cNvSpPr>
          <p:nvPr>
            <p:ph type="ftr" sz="quarter" idx="11"/>
          </p:nvPr>
        </p:nvSpPr>
        <p:spPr>
          <a:xfrm>
            <a:off x="3124200" y="6251575"/>
            <a:ext cx="2895600" cy="476250"/>
          </a:xfrm>
        </p:spPr>
        <p:txBody>
          <a:bodyPr/>
          <a:lstStyle>
            <a:lvl1pPr>
              <a:defRPr/>
            </a:lvl1pPr>
          </a:lstStyle>
          <a:p>
            <a:pPr>
              <a:defRPr/>
            </a:pPr>
            <a:endParaRPr lang="en-US" altLang="zh-CN"/>
          </a:p>
        </p:txBody>
      </p:sp>
      <p:sp>
        <p:nvSpPr>
          <p:cNvPr id="15" name="Rectangle 15">
            <a:extLst>
              <a:ext uri="{FF2B5EF4-FFF2-40B4-BE49-F238E27FC236}">
                <a16:creationId xmlns:a16="http://schemas.microsoft.com/office/drawing/2014/main" id="{5314737D-FD4F-4296-A56D-76F22DB2CBA4}"/>
              </a:ext>
            </a:extLst>
          </p:cNvPr>
          <p:cNvSpPr>
            <a:spLocks noGrp="1" noChangeArrowheads="1"/>
          </p:cNvSpPr>
          <p:nvPr>
            <p:ph type="sldNum" sz="quarter" idx="12"/>
          </p:nvPr>
        </p:nvSpPr>
        <p:spPr>
          <a:xfrm>
            <a:off x="6553200" y="6254750"/>
            <a:ext cx="2133600" cy="476250"/>
          </a:xfrm>
        </p:spPr>
        <p:txBody>
          <a:bodyPr/>
          <a:lstStyle>
            <a:lvl1pPr>
              <a:defRPr/>
            </a:lvl1pPr>
          </a:lstStyle>
          <a:p>
            <a:fld id="{8D2AFDFD-31F7-480F-A8FD-32DCECEECE5B}" type="slidenum">
              <a:rPr lang="en-US" altLang="zh-CN"/>
              <a:pPr/>
              <a:t>‹#›</a:t>
            </a:fld>
            <a:endParaRPr lang="en-US" altLang="zh-CN"/>
          </a:p>
        </p:txBody>
      </p:sp>
    </p:spTree>
    <p:extLst>
      <p:ext uri="{BB962C8B-B14F-4D97-AF65-F5344CB8AC3E}">
        <p14:creationId xmlns:p14="http://schemas.microsoft.com/office/powerpoint/2010/main" val="33146724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Rectangle 2">
            <a:extLst>
              <a:ext uri="{FF2B5EF4-FFF2-40B4-BE49-F238E27FC236}">
                <a16:creationId xmlns:a16="http://schemas.microsoft.com/office/drawing/2014/main" id="{DBCF9C98-67C9-42E7-8D64-5A7CE13CCB26}"/>
              </a:ext>
            </a:extLst>
          </p:cNvPr>
          <p:cNvSpPr>
            <a:spLocks noGrp="1" noChangeArrowheads="1"/>
          </p:cNvSpPr>
          <p:nvPr>
            <p:ph type="dt" sz="half" idx="10"/>
          </p:nvPr>
        </p:nvSpPr>
        <p:spPr>
          <a:ln/>
        </p:spPr>
        <p:txBody>
          <a:bodyPr/>
          <a:lstStyle>
            <a:lvl1pPr>
              <a:defRPr/>
            </a:lvl1pPr>
          </a:lstStyle>
          <a:p>
            <a:pPr>
              <a:defRPr/>
            </a:pPr>
            <a:endParaRPr lang="zh-CN" altLang="zh-CN"/>
          </a:p>
        </p:txBody>
      </p:sp>
      <p:sp>
        <p:nvSpPr>
          <p:cNvPr id="5" name="Rectangle 3">
            <a:extLst>
              <a:ext uri="{FF2B5EF4-FFF2-40B4-BE49-F238E27FC236}">
                <a16:creationId xmlns:a16="http://schemas.microsoft.com/office/drawing/2014/main" id="{63E4BE8D-9CFD-4BBD-862C-EC39B2B0A2A9}"/>
              </a:ext>
            </a:extLst>
          </p:cNvPr>
          <p:cNvSpPr>
            <a:spLocks noGrp="1" noChangeArrowheads="1"/>
          </p:cNvSpPr>
          <p:nvPr>
            <p:ph type="sldNum" sz="quarter" idx="11"/>
          </p:nvPr>
        </p:nvSpPr>
        <p:spPr>
          <a:ln/>
        </p:spPr>
        <p:txBody>
          <a:bodyPr/>
          <a:lstStyle>
            <a:lvl1pPr>
              <a:defRPr/>
            </a:lvl1pPr>
          </a:lstStyle>
          <a:p>
            <a:fld id="{12BAC577-A249-401F-889A-937EC63850BE}" type="slidenum">
              <a:rPr lang="en-US" altLang="zh-CN"/>
              <a:pPr/>
              <a:t>‹#›</a:t>
            </a:fld>
            <a:endParaRPr lang="en-US" altLang="zh-CN"/>
          </a:p>
        </p:txBody>
      </p:sp>
      <p:sp>
        <p:nvSpPr>
          <p:cNvPr id="6" name="Rectangle 14">
            <a:extLst>
              <a:ext uri="{FF2B5EF4-FFF2-40B4-BE49-F238E27FC236}">
                <a16:creationId xmlns:a16="http://schemas.microsoft.com/office/drawing/2014/main" id="{D61DC0B2-C977-4AFD-AFA7-52352653D176}"/>
              </a:ext>
            </a:extLst>
          </p:cNvPr>
          <p:cNvSpPr>
            <a:spLocks noGrp="1" noChangeArrowheads="1"/>
          </p:cNvSpPr>
          <p:nvPr>
            <p:ph type="ftr" sz="quarter" idx="12"/>
          </p:nvPr>
        </p:nvSpPr>
        <p:spPr>
          <a:ln/>
        </p:spPr>
        <p:txBody>
          <a:bodyPr/>
          <a:lstStyle>
            <a:lvl1pPr>
              <a:defRPr/>
            </a:lvl1pPr>
          </a:lstStyle>
          <a:p>
            <a:pPr>
              <a:defRPr/>
            </a:pPr>
            <a:endParaRPr lang="en-US" altLang="zh-CN"/>
          </a:p>
        </p:txBody>
      </p:sp>
    </p:spTree>
    <p:extLst>
      <p:ext uri="{BB962C8B-B14F-4D97-AF65-F5344CB8AC3E}">
        <p14:creationId xmlns:p14="http://schemas.microsoft.com/office/powerpoint/2010/main" val="358757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a:t>单击此处编辑母版文本样式</a:t>
            </a:r>
          </a:p>
        </p:txBody>
      </p:sp>
      <p:sp>
        <p:nvSpPr>
          <p:cNvPr id="4" name="Rectangle 2">
            <a:extLst>
              <a:ext uri="{FF2B5EF4-FFF2-40B4-BE49-F238E27FC236}">
                <a16:creationId xmlns:a16="http://schemas.microsoft.com/office/drawing/2014/main" id="{DE5E9037-075F-404F-B643-FBFDD288FDC0}"/>
              </a:ext>
            </a:extLst>
          </p:cNvPr>
          <p:cNvSpPr>
            <a:spLocks noGrp="1" noChangeArrowheads="1"/>
          </p:cNvSpPr>
          <p:nvPr>
            <p:ph type="dt" sz="half" idx="10"/>
          </p:nvPr>
        </p:nvSpPr>
        <p:spPr>
          <a:ln/>
        </p:spPr>
        <p:txBody>
          <a:bodyPr/>
          <a:lstStyle>
            <a:lvl1pPr>
              <a:defRPr/>
            </a:lvl1pPr>
          </a:lstStyle>
          <a:p>
            <a:pPr>
              <a:defRPr/>
            </a:pPr>
            <a:endParaRPr lang="zh-CN" altLang="zh-CN"/>
          </a:p>
        </p:txBody>
      </p:sp>
      <p:sp>
        <p:nvSpPr>
          <p:cNvPr id="5" name="Rectangle 3">
            <a:extLst>
              <a:ext uri="{FF2B5EF4-FFF2-40B4-BE49-F238E27FC236}">
                <a16:creationId xmlns:a16="http://schemas.microsoft.com/office/drawing/2014/main" id="{3DAFFB94-06DD-4546-A83F-4E2C52D148C3}"/>
              </a:ext>
            </a:extLst>
          </p:cNvPr>
          <p:cNvSpPr>
            <a:spLocks noGrp="1" noChangeArrowheads="1"/>
          </p:cNvSpPr>
          <p:nvPr>
            <p:ph type="sldNum" sz="quarter" idx="11"/>
          </p:nvPr>
        </p:nvSpPr>
        <p:spPr>
          <a:ln/>
        </p:spPr>
        <p:txBody>
          <a:bodyPr/>
          <a:lstStyle>
            <a:lvl1pPr>
              <a:defRPr/>
            </a:lvl1pPr>
          </a:lstStyle>
          <a:p>
            <a:fld id="{23FFD57F-06C9-4F80-B314-D71158772324}" type="slidenum">
              <a:rPr lang="en-US" altLang="zh-CN"/>
              <a:pPr/>
              <a:t>‹#›</a:t>
            </a:fld>
            <a:endParaRPr lang="en-US" altLang="zh-CN"/>
          </a:p>
        </p:txBody>
      </p:sp>
      <p:sp>
        <p:nvSpPr>
          <p:cNvPr id="6" name="Rectangle 14">
            <a:extLst>
              <a:ext uri="{FF2B5EF4-FFF2-40B4-BE49-F238E27FC236}">
                <a16:creationId xmlns:a16="http://schemas.microsoft.com/office/drawing/2014/main" id="{CC3662C3-932F-455E-8A7E-48A8DBB2621C}"/>
              </a:ext>
            </a:extLst>
          </p:cNvPr>
          <p:cNvSpPr>
            <a:spLocks noGrp="1" noChangeArrowheads="1"/>
          </p:cNvSpPr>
          <p:nvPr>
            <p:ph type="ftr" sz="quarter" idx="12"/>
          </p:nvPr>
        </p:nvSpPr>
        <p:spPr>
          <a:ln/>
        </p:spPr>
        <p:txBody>
          <a:bodyPr/>
          <a:lstStyle>
            <a:lvl1pPr>
              <a:defRPr/>
            </a:lvl1pPr>
          </a:lstStyle>
          <a:p>
            <a:pPr>
              <a:defRPr/>
            </a:pPr>
            <a:endParaRPr lang="en-US" altLang="zh-CN"/>
          </a:p>
        </p:txBody>
      </p:sp>
    </p:spTree>
    <p:extLst>
      <p:ext uri="{BB962C8B-B14F-4D97-AF65-F5344CB8AC3E}">
        <p14:creationId xmlns:p14="http://schemas.microsoft.com/office/powerpoint/2010/main" val="23147652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Rectangle 2">
            <a:extLst>
              <a:ext uri="{FF2B5EF4-FFF2-40B4-BE49-F238E27FC236}">
                <a16:creationId xmlns:a16="http://schemas.microsoft.com/office/drawing/2014/main" id="{6773A79E-EDC6-474F-B5AF-97E48FA8F9E7}"/>
              </a:ext>
            </a:extLst>
          </p:cNvPr>
          <p:cNvSpPr>
            <a:spLocks noGrp="1" noChangeArrowheads="1"/>
          </p:cNvSpPr>
          <p:nvPr>
            <p:ph type="dt" sz="half" idx="10"/>
          </p:nvPr>
        </p:nvSpPr>
        <p:spPr>
          <a:ln/>
        </p:spPr>
        <p:txBody>
          <a:bodyPr/>
          <a:lstStyle>
            <a:lvl1pPr>
              <a:defRPr/>
            </a:lvl1pPr>
          </a:lstStyle>
          <a:p>
            <a:pPr>
              <a:defRPr/>
            </a:pPr>
            <a:endParaRPr lang="zh-CN" altLang="zh-CN"/>
          </a:p>
        </p:txBody>
      </p:sp>
      <p:sp>
        <p:nvSpPr>
          <p:cNvPr id="6" name="Rectangle 3">
            <a:extLst>
              <a:ext uri="{FF2B5EF4-FFF2-40B4-BE49-F238E27FC236}">
                <a16:creationId xmlns:a16="http://schemas.microsoft.com/office/drawing/2014/main" id="{B4EE199B-0F80-4231-8B8E-3143789FC09C}"/>
              </a:ext>
            </a:extLst>
          </p:cNvPr>
          <p:cNvSpPr>
            <a:spLocks noGrp="1" noChangeArrowheads="1"/>
          </p:cNvSpPr>
          <p:nvPr>
            <p:ph type="sldNum" sz="quarter" idx="11"/>
          </p:nvPr>
        </p:nvSpPr>
        <p:spPr>
          <a:ln/>
        </p:spPr>
        <p:txBody>
          <a:bodyPr/>
          <a:lstStyle>
            <a:lvl1pPr>
              <a:defRPr/>
            </a:lvl1pPr>
          </a:lstStyle>
          <a:p>
            <a:fld id="{0A32D0F4-ABFF-42E8-8E6D-8DB3F59C63D1}" type="slidenum">
              <a:rPr lang="en-US" altLang="zh-CN"/>
              <a:pPr/>
              <a:t>‹#›</a:t>
            </a:fld>
            <a:endParaRPr lang="en-US" altLang="zh-CN"/>
          </a:p>
        </p:txBody>
      </p:sp>
      <p:sp>
        <p:nvSpPr>
          <p:cNvPr id="7" name="Rectangle 14">
            <a:extLst>
              <a:ext uri="{FF2B5EF4-FFF2-40B4-BE49-F238E27FC236}">
                <a16:creationId xmlns:a16="http://schemas.microsoft.com/office/drawing/2014/main" id="{655BFD6E-D5A6-4C54-AD03-E90AE633CA2A}"/>
              </a:ext>
            </a:extLst>
          </p:cNvPr>
          <p:cNvSpPr>
            <a:spLocks noGrp="1" noChangeArrowheads="1"/>
          </p:cNvSpPr>
          <p:nvPr>
            <p:ph type="ftr" sz="quarter" idx="12"/>
          </p:nvPr>
        </p:nvSpPr>
        <p:spPr>
          <a:ln/>
        </p:spPr>
        <p:txBody>
          <a:bodyPr/>
          <a:lstStyle>
            <a:lvl1pPr>
              <a:defRPr/>
            </a:lvl1pPr>
          </a:lstStyle>
          <a:p>
            <a:pPr>
              <a:defRPr/>
            </a:pPr>
            <a:endParaRPr lang="en-US" altLang="zh-CN"/>
          </a:p>
        </p:txBody>
      </p:sp>
    </p:spTree>
    <p:extLst>
      <p:ext uri="{BB962C8B-B14F-4D97-AF65-F5344CB8AC3E}">
        <p14:creationId xmlns:p14="http://schemas.microsoft.com/office/powerpoint/2010/main" val="19035332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Rectangle 2">
            <a:extLst>
              <a:ext uri="{FF2B5EF4-FFF2-40B4-BE49-F238E27FC236}">
                <a16:creationId xmlns:a16="http://schemas.microsoft.com/office/drawing/2014/main" id="{801DCBBA-4FF2-41E8-866D-4E234E7A9B26}"/>
              </a:ext>
            </a:extLst>
          </p:cNvPr>
          <p:cNvSpPr>
            <a:spLocks noGrp="1" noChangeArrowheads="1"/>
          </p:cNvSpPr>
          <p:nvPr>
            <p:ph type="dt" sz="half" idx="10"/>
          </p:nvPr>
        </p:nvSpPr>
        <p:spPr>
          <a:ln/>
        </p:spPr>
        <p:txBody>
          <a:bodyPr/>
          <a:lstStyle>
            <a:lvl1pPr>
              <a:defRPr/>
            </a:lvl1pPr>
          </a:lstStyle>
          <a:p>
            <a:pPr>
              <a:defRPr/>
            </a:pPr>
            <a:endParaRPr lang="zh-CN" altLang="zh-CN"/>
          </a:p>
        </p:txBody>
      </p:sp>
      <p:sp>
        <p:nvSpPr>
          <p:cNvPr id="8" name="Rectangle 3">
            <a:extLst>
              <a:ext uri="{FF2B5EF4-FFF2-40B4-BE49-F238E27FC236}">
                <a16:creationId xmlns:a16="http://schemas.microsoft.com/office/drawing/2014/main" id="{C557E3CA-614A-404C-81EF-475614B41118}"/>
              </a:ext>
            </a:extLst>
          </p:cNvPr>
          <p:cNvSpPr>
            <a:spLocks noGrp="1" noChangeArrowheads="1"/>
          </p:cNvSpPr>
          <p:nvPr>
            <p:ph type="sldNum" sz="quarter" idx="11"/>
          </p:nvPr>
        </p:nvSpPr>
        <p:spPr>
          <a:ln/>
        </p:spPr>
        <p:txBody>
          <a:bodyPr/>
          <a:lstStyle>
            <a:lvl1pPr>
              <a:defRPr/>
            </a:lvl1pPr>
          </a:lstStyle>
          <a:p>
            <a:fld id="{C229E08E-883F-4B0C-83EE-DA5CA5815640}" type="slidenum">
              <a:rPr lang="en-US" altLang="zh-CN"/>
              <a:pPr/>
              <a:t>‹#›</a:t>
            </a:fld>
            <a:endParaRPr lang="en-US" altLang="zh-CN"/>
          </a:p>
        </p:txBody>
      </p:sp>
      <p:sp>
        <p:nvSpPr>
          <p:cNvPr id="9" name="Rectangle 14">
            <a:extLst>
              <a:ext uri="{FF2B5EF4-FFF2-40B4-BE49-F238E27FC236}">
                <a16:creationId xmlns:a16="http://schemas.microsoft.com/office/drawing/2014/main" id="{D6DF18B0-2644-48E4-A5C2-DDA78B935648}"/>
              </a:ext>
            </a:extLst>
          </p:cNvPr>
          <p:cNvSpPr>
            <a:spLocks noGrp="1" noChangeArrowheads="1"/>
          </p:cNvSpPr>
          <p:nvPr>
            <p:ph type="ftr" sz="quarter" idx="12"/>
          </p:nvPr>
        </p:nvSpPr>
        <p:spPr>
          <a:ln/>
        </p:spPr>
        <p:txBody>
          <a:bodyPr/>
          <a:lstStyle>
            <a:lvl1pPr>
              <a:defRPr/>
            </a:lvl1pPr>
          </a:lstStyle>
          <a:p>
            <a:pPr>
              <a:defRPr/>
            </a:pPr>
            <a:endParaRPr lang="en-US" altLang="zh-CN"/>
          </a:p>
        </p:txBody>
      </p:sp>
    </p:spTree>
    <p:extLst>
      <p:ext uri="{BB962C8B-B14F-4D97-AF65-F5344CB8AC3E}">
        <p14:creationId xmlns:p14="http://schemas.microsoft.com/office/powerpoint/2010/main" val="22002331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Rectangle 2">
            <a:extLst>
              <a:ext uri="{FF2B5EF4-FFF2-40B4-BE49-F238E27FC236}">
                <a16:creationId xmlns:a16="http://schemas.microsoft.com/office/drawing/2014/main" id="{7A891602-9B1A-4CD4-B904-0638B084D329}"/>
              </a:ext>
            </a:extLst>
          </p:cNvPr>
          <p:cNvSpPr>
            <a:spLocks noGrp="1" noChangeArrowheads="1"/>
          </p:cNvSpPr>
          <p:nvPr>
            <p:ph type="dt" sz="half" idx="10"/>
          </p:nvPr>
        </p:nvSpPr>
        <p:spPr>
          <a:ln/>
        </p:spPr>
        <p:txBody>
          <a:bodyPr/>
          <a:lstStyle>
            <a:lvl1pPr>
              <a:defRPr/>
            </a:lvl1pPr>
          </a:lstStyle>
          <a:p>
            <a:pPr>
              <a:defRPr/>
            </a:pPr>
            <a:endParaRPr lang="zh-CN" altLang="zh-CN"/>
          </a:p>
        </p:txBody>
      </p:sp>
      <p:sp>
        <p:nvSpPr>
          <p:cNvPr id="4" name="Rectangle 3">
            <a:extLst>
              <a:ext uri="{FF2B5EF4-FFF2-40B4-BE49-F238E27FC236}">
                <a16:creationId xmlns:a16="http://schemas.microsoft.com/office/drawing/2014/main" id="{475A4CAB-13F3-41CA-A96A-E6E3188DEE98}"/>
              </a:ext>
            </a:extLst>
          </p:cNvPr>
          <p:cNvSpPr>
            <a:spLocks noGrp="1" noChangeArrowheads="1"/>
          </p:cNvSpPr>
          <p:nvPr>
            <p:ph type="sldNum" sz="quarter" idx="11"/>
          </p:nvPr>
        </p:nvSpPr>
        <p:spPr>
          <a:ln/>
        </p:spPr>
        <p:txBody>
          <a:bodyPr/>
          <a:lstStyle>
            <a:lvl1pPr>
              <a:defRPr/>
            </a:lvl1pPr>
          </a:lstStyle>
          <a:p>
            <a:fld id="{C499C59C-6006-43DF-A294-92563121A261}" type="slidenum">
              <a:rPr lang="en-US" altLang="zh-CN"/>
              <a:pPr/>
              <a:t>‹#›</a:t>
            </a:fld>
            <a:endParaRPr lang="en-US" altLang="zh-CN"/>
          </a:p>
        </p:txBody>
      </p:sp>
      <p:sp>
        <p:nvSpPr>
          <p:cNvPr id="5" name="Rectangle 14">
            <a:extLst>
              <a:ext uri="{FF2B5EF4-FFF2-40B4-BE49-F238E27FC236}">
                <a16:creationId xmlns:a16="http://schemas.microsoft.com/office/drawing/2014/main" id="{C62CACFA-AF01-472D-AA56-8F6BA0032CC1}"/>
              </a:ext>
            </a:extLst>
          </p:cNvPr>
          <p:cNvSpPr>
            <a:spLocks noGrp="1" noChangeArrowheads="1"/>
          </p:cNvSpPr>
          <p:nvPr>
            <p:ph type="ftr" sz="quarter" idx="12"/>
          </p:nvPr>
        </p:nvSpPr>
        <p:spPr>
          <a:ln/>
        </p:spPr>
        <p:txBody>
          <a:bodyPr/>
          <a:lstStyle>
            <a:lvl1pPr>
              <a:defRPr/>
            </a:lvl1pPr>
          </a:lstStyle>
          <a:p>
            <a:pPr>
              <a:defRPr/>
            </a:pPr>
            <a:endParaRPr lang="en-US" altLang="zh-CN"/>
          </a:p>
        </p:txBody>
      </p:sp>
    </p:spTree>
    <p:extLst>
      <p:ext uri="{BB962C8B-B14F-4D97-AF65-F5344CB8AC3E}">
        <p14:creationId xmlns:p14="http://schemas.microsoft.com/office/powerpoint/2010/main" val="31335312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5DDE158F-17EA-45AF-ABE8-2CBF5E247260}"/>
              </a:ext>
            </a:extLst>
          </p:cNvPr>
          <p:cNvSpPr>
            <a:spLocks noGrp="1" noChangeArrowheads="1"/>
          </p:cNvSpPr>
          <p:nvPr>
            <p:ph type="dt" sz="half" idx="10"/>
          </p:nvPr>
        </p:nvSpPr>
        <p:spPr>
          <a:ln/>
        </p:spPr>
        <p:txBody>
          <a:bodyPr/>
          <a:lstStyle>
            <a:lvl1pPr>
              <a:defRPr/>
            </a:lvl1pPr>
          </a:lstStyle>
          <a:p>
            <a:pPr>
              <a:defRPr/>
            </a:pPr>
            <a:endParaRPr lang="zh-CN" altLang="zh-CN"/>
          </a:p>
        </p:txBody>
      </p:sp>
      <p:sp>
        <p:nvSpPr>
          <p:cNvPr id="3" name="Rectangle 3">
            <a:extLst>
              <a:ext uri="{FF2B5EF4-FFF2-40B4-BE49-F238E27FC236}">
                <a16:creationId xmlns:a16="http://schemas.microsoft.com/office/drawing/2014/main" id="{13A9C171-1D08-4C73-BF1B-9D9E1899A87B}"/>
              </a:ext>
            </a:extLst>
          </p:cNvPr>
          <p:cNvSpPr>
            <a:spLocks noGrp="1" noChangeArrowheads="1"/>
          </p:cNvSpPr>
          <p:nvPr>
            <p:ph type="sldNum" sz="quarter" idx="11"/>
          </p:nvPr>
        </p:nvSpPr>
        <p:spPr>
          <a:ln/>
        </p:spPr>
        <p:txBody>
          <a:bodyPr/>
          <a:lstStyle>
            <a:lvl1pPr>
              <a:defRPr/>
            </a:lvl1pPr>
          </a:lstStyle>
          <a:p>
            <a:fld id="{88C0C3BB-EA30-4254-B533-13C16EF61A45}" type="slidenum">
              <a:rPr lang="en-US" altLang="zh-CN"/>
              <a:pPr/>
              <a:t>‹#›</a:t>
            </a:fld>
            <a:endParaRPr lang="en-US" altLang="zh-CN"/>
          </a:p>
        </p:txBody>
      </p:sp>
      <p:sp>
        <p:nvSpPr>
          <p:cNvPr id="4" name="Rectangle 14">
            <a:extLst>
              <a:ext uri="{FF2B5EF4-FFF2-40B4-BE49-F238E27FC236}">
                <a16:creationId xmlns:a16="http://schemas.microsoft.com/office/drawing/2014/main" id="{2AFABF19-A28F-433B-99AC-74BC6A54D832}"/>
              </a:ext>
            </a:extLst>
          </p:cNvPr>
          <p:cNvSpPr>
            <a:spLocks noGrp="1" noChangeArrowheads="1"/>
          </p:cNvSpPr>
          <p:nvPr>
            <p:ph type="ftr" sz="quarter" idx="12"/>
          </p:nvPr>
        </p:nvSpPr>
        <p:spPr>
          <a:ln/>
        </p:spPr>
        <p:txBody>
          <a:bodyPr/>
          <a:lstStyle>
            <a:lvl1pPr>
              <a:defRPr/>
            </a:lvl1pPr>
          </a:lstStyle>
          <a:p>
            <a:pPr>
              <a:defRPr/>
            </a:pPr>
            <a:endParaRPr lang="en-US" altLang="zh-CN"/>
          </a:p>
        </p:txBody>
      </p:sp>
    </p:spTree>
    <p:extLst>
      <p:ext uri="{BB962C8B-B14F-4D97-AF65-F5344CB8AC3E}">
        <p14:creationId xmlns:p14="http://schemas.microsoft.com/office/powerpoint/2010/main" val="9007580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Rectangle 2">
            <a:extLst>
              <a:ext uri="{FF2B5EF4-FFF2-40B4-BE49-F238E27FC236}">
                <a16:creationId xmlns:a16="http://schemas.microsoft.com/office/drawing/2014/main" id="{1D03D6F9-3F2C-4B60-98B8-541DE1E8384D}"/>
              </a:ext>
            </a:extLst>
          </p:cNvPr>
          <p:cNvSpPr>
            <a:spLocks noGrp="1" noChangeArrowheads="1"/>
          </p:cNvSpPr>
          <p:nvPr>
            <p:ph type="dt" sz="half" idx="10"/>
          </p:nvPr>
        </p:nvSpPr>
        <p:spPr>
          <a:ln/>
        </p:spPr>
        <p:txBody>
          <a:bodyPr/>
          <a:lstStyle>
            <a:lvl1pPr>
              <a:defRPr/>
            </a:lvl1pPr>
          </a:lstStyle>
          <a:p>
            <a:pPr>
              <a:defRPr/>
            </a:pPr>
            <a:endParaRPr lang="zh-CN" altLang="zh-CN"/>
          </a:p>
        </p:txBody>
      </p:sp>
      <p:sp>
        <p:nvSpPr>
          <p:cNvPr id="6" name="Rectangle 3">
            <a:extLst>
              <a:ext uri="{FF2B5EF4-FFF2-40B4-BE49-F238E27FC236}">
                <a16:creationId xmlns:a16="http://schemas.microsoft.com/office/drawing/2014/main" id="{31A50AFD-5354-47D3-8860-F19E0480CFE3}"/>
              </a:ext>
            </a:extLst>
          </p:cNvPr>
          <p:cNvSpPr>
            <a:spLocks noGrp="1" noChangeArrowheads="1"/>
          </p:cNvSpPr>
          <p:nvPr>
            <p:ph type="sldNum" sz="quarter" idx="11"/>
          </p:nvPr>
        </p:nvSpPr>
        <p:spPr>
          <a:ln/>
        </p:spPr>
        <p:txBody>
          <a:bodyPr/>
          <a:lstStyle>
            <a:lvl1pPr>
              <a:defRPr/>
            </a:lvl1pPr>
          </a:lstStyle>
          <a:p>
            <a:fld id="{AEEA91F7-F007-487C-8BC1-EB5E474655E8}" type="slidenum">
              <a:rPr lang="en-US" altLang="zh-CN"/>
              <a:pPr/>
              <a:t>‹#›</a:t>
            </a:fld>
            <a:endParaRPr lang="en-US" altLang="zh-CN"/>
          </a:p>
        </p:txBody>
      </p:sp>
      <p:sp>
        <p:nvSpPr>
          <p:cNvPr id="7" name="Rectangle 14">
            <a:extLst>
              <a:ext uri="{FF2B5EF4-FFF2-40B4-BE49-F238E27FC236}">
                <a16:creationId xmlns:a16="http://schemas.microsoft.com/office/drawing/2014/main" id="{7DEB6377-7398-473F-845F-956F5F72680A}"/>
              </a:ext>
            </a:extLst>
          </p:cNvPr>
          <p:cNvSpPr>
            <a:spLocks noGrp="1" noChangeArrowheads="1"/>
          </p:cNvSpPr>
          <p:nvPr>
            <p:ph type="ftr" sz="quarter" idx="12"/>
          </p:nvPr>
        </p:nvSpPr>
        <p:spPr>
          <a:ln/>
        </p:spPr>
        <p:txBody>
          <a:bodyPr/>
          <a:lstStyle>
            <a:lvl1pPr>
              <a:defRPr/>
            </a:lvl1pPr>
          </a:lstStyle>
          <a:p>
            <a:pPr>
              <a:defRPr/>
            </a:pPr>
            <a:endParaRPr lang="en-US" altLang="zh-CN"/>
          </a:p>
        </p:txBody>
      </p:sp>
    </p:spTree>
    <p:extLst>
      <p:ext uri="{BB962C8B-B14F-4D97-AF65-F5344CB8AC3E}">
        <p14:creationId xmlns:p14="http://schemas.microsoft.com/office/powerpoint/2010/main" val="20220566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Rectangle 2">
            <a:extLst>
              <a:ext uri="{FF2B5EF4-FFF2-40B4-BE49-F238E27FC236}">
                <a16:creationId xmlns:a16="http://schemas.microsoft.com/office/drawing/2014/main" id="{F47C9449-DF73-47A0-8962-84D9764E884C}"/>
              </a:ext>
            </a:extLst>
          </p:cNvPr>
          <p:cNvSpPr>
            <a:spLocks noGrp="1" noChangeArrowheads="1"/>
          </p:cNvSpPr>
          <p:nvPr>
            <p:ph type="dt" sz="half" idx="10"/>
          </p:nvPr>
        </p:nvSpPr>
        <p:spPr>
          <a:ln/>
        </p:spPr>
        <p:txBody>
          <a:bodyPr/>
          <a:lstStyle>
            <a:lvl1pPr>
              <a:defRPr/>
            </a:lvl1pPr>
          </a:lstStyle>
          <a:p>
            <a:pPr>
              <a:defRPr/>
            </a:pPr>
            <a:endParaRPr lang="zh-CN" altLang="zh-CN"/>
          </a:p>
        </p:txBody>
      </p:sp>
      <p:sp>
        <p:nvSpPr>
          <p:cNvPr id="6" name="Rectangle 3">
            <a:extLst>
              <a:ext uri="{FF2B5EF4-FFF2-40B4-BE49-F238E27FC236}">
                <a16:creationId xmlns:a16="http://schemas.microsoft.com/office/drawing/2014/main" id="{11F240AA-539A-404B-9243-6A4D0257F7C0}"/>
              </a:ext>
            </a:extLst>
          </p:cNvPr>
          <p:cNvSpPr>
            <a:spLocks noGrp="1" noChangeArrowheads="1"/>
          </p:cNvSpPr>
          <p:nvPr>
            <p:ph type="sldNum" sz="quarter" idx="11"/>
          </p:nvPr>
        </p:nvSpPr>
        <p:spPr>
          <a:ln/>
        </p:spPr>
        <p:txBody>
          <a:bodyPr/>
          <a:lstStyle>
            <a:lvl1pPr>
              <a:defRPr/>
            </a:lvl1pPr>
          </a:lstStyle>
          <a:p>
            <a:fld id="{3F74B019-20D4-4BB2-9FA9-463BB5E9BACD}" type="slidenum">
              <a:rPr lang="en-US" altLang="zh-CN"/>
              <a:pPr/>
              <a:t>‹#›</a:t>
            </a:fld>
            <a:endParaRPr lang="en-US" altLang="zh-CN"/>
          </a:p>
        </p:txBody>
      </p:sp>
      <p:sp>
        <p:nvSpPr>
          <p:cNvPr id="7" name="Rectangle 14">
            <a:extLst>
              <a:ext uri="{FF2B5EF4-FFF2-40B4-BE49-F238E27FC236}">
                <a16:creationId xmlns:a16="http://schemas.microsoft.com/office/drawing/2014/main" id="{DCE3CE21-265B-4F36-8FED-720889BB2086}"/>
              </a:ext>
            </a:extLst>
          </p:cNvPr>
          <p:cNvSpPr>
            <a:spLocks noGrp="1" noChangeArrowheads="1"/>
          </p:cNvSpPr>
          <p:nvPr>
            <p:ph type="ftr" sz="quarter" idx="12"/>
          </p:nvPr>
        </p:nvSpPr>
        <p:spPr>
          <a:ln/>
        </p:spPr>
        <p:txBody>
          <a:bodyPr/>
          <a:lstStyle>
            <a:lvl1pPr>
              <a:defRPr/>
            </a:lvl1pPr>
          </a:lstStyle>
          <a:p>
            <a:pPr>
              <a:defRPr/>
            </a:pPr>
            <a:endParaRPr lang="en-US" altLang="zh-CN"/>
          </a:p>
        </p:txBody>
      </p:sp>
    </p:spTree>
    <p:extLst>
      <p:ext uri="{BB962C8B-B14F-4D97-AF65-F5344CB8AC3E}">
        <p14:creationId xmlns:p14="http://schemas.microsoft.com/office/powerpoint/2010/main" val="40891677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Rectangle 2">
            <a:extLst>
              <a:ext uri="{FF2B5EF4-FFF2-40B4-BE49-F238E27FC236}">
                <a16:creationId xmlns:a16="http://schemas.microsoft.com/office/drawing/2014/main" id="{48A7EBB3-4F97-4CB9-9728-91866BA36C6A}"/>
              </a:ext>
            </a:extLst>
          </p:cNvPr>
          <p:cNvSpPr>
            <a:spLocks noGrp="1" noChangeArrowheads="1"/>
          </p:cNvSpPr>
          <p:nvPr>
            <p:ph type="dt" sz="half" idx="10"/>
          </p:nvPr>
        </p:nvSpPr>
        <p:spPr>
          <a:ln/>
        </p:spPr>
        <p:txBody>
          <a:bodyPr/>
          <a:lstStyle>
            <a:lvl1pPr>
              <a:defRPr/>
            </a:lvl1pPr>
          </a:lstStyle>
          <a:p>
            <a:pPr>
              <a:defRPr/>
            </a:pPr>
            <a:endParaRPr lang="zh-CN" altLang="zh-CN"/>
          </a:p>
        </p:txBody>
      </p:sp>
      <p:sp>
        <p:nvSpPr>
          <p:cNvPr id="5" name="Rectangle 3">
            <a:extLst>
              <a:ext uri="{FF2B5EF4-FFF2-40B4-BE49-F238E27FC236}">
                <a16:creationId xmlns:a16="http://schemas.microsoft.com/office/drawing/2014/main" id="{DA144895-D3C5-4CC4-86D1-ED958229AA0C}"/>
              </a:ext>
            </a:extLst>
          </p:cNvPr>
          <p:cNvSpPr>
            <a:spLocks noGrp="1" noChangeArrowheads="1"/>
          </p:cNvSpPr>
          <p:nvPr>
            <p:ph type="sldNum" sz="quarter" idx="11"/>
          </p:nvPr>
        </p:nvSpPr>
        <p:spPr>
          <a:ln/>
        </p:spPr>
        <p:txBody>
          <a:bodyPr/>
          <a:lstStyle>
            <a:lvl1pPr>
              <a:defRPr/>
            </a:lvl1pPr>
          </a:lstStyle>
          <a:p>
            <a:fld id="{9C23047B-4584-43EE-A921-8C0BE2381F81}" type="slidenum">
              <a:rPr lang="en-US" altLang="zh-CN"/>
              <a:pPr/>
              <a:t>‹#›</a:t>
            </a:fld>
            <a:endParaRPr lang="en-US" altLang="zh-CN"/>
          </a:p>
        </p:txBody>
      </p:sp>
      <p:sp>
        <p:nvSpPr>
          <p:cNvPr id="6" name="Rectangle 14">
            <a:extLst>
              <a:ext uri="{FF2B5EF4-FFF2-40B4-BE49-F238E27FC236}">
                <a16:creationId xmlns:a16="http://schemas.microsoft.com/office/drawing/2014/main" id="{52FDEEC3-78AC-4628-920E-047A16B51FD1}"/>
              </a:ext>
            </a:extLst>
          </p:cNvPr>
          <p:cNvSpPr>
            <a:spLocks noGrp="1" noChangeArrowheads="1"/>
          </p:cNvSpPr>
          <p:nvPr>
            <p:ph type="ftr" sz="quarter" idx="12"/>
          </p:nvPr>
        </p:nvSpPr>
        <p:spPr>
          <a:ln/>
        </p:spPr>
        <p:txBody>
          <a:bodyPr/>
          <a:lstStyle>
            <a:lvl1pPr>
              <a:defRPr/>
            </a:lvl1pPr>
          </a:lstStyle>
          <a:p>
            <a:pPr>
              <a:defRPr/>
            </a:pPr>
            <a:endParaRPr lang="en-US" altLang="zh-CN"/>
          </a:p>
        </p:txBody>
      </p:sp>
    </p:spTree>
    <p:extLst>
      <p:ext uri="{BB962C8B-B14F-4D97-AF65-F5344CB8AC3E}">
        <p14:creationId xmlns:p14="http://schemas.microsoft.com/office/powerpoint/2010/main" val="35290604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Rectangle 2">
            <a:extLst>
              <a:ext uri="{FF2B5EF4-FFF2-40B4-BE49-F238E27FC236}">
                <a16:creationId xmlns:a16="http://schemas.microsoft.com/office/drawing/2014/main" id="{8FC0AE7F-B2EB-4F7D-A5F7-4F068FE66A18}"/>
              </a:ext>
            </a:extLst>
          </p:cNvPr>
          <p:cNvSpPr>
            <a:spLocks noGrp="1" noChangeArrowheads="1"/>
          </p:cNvSpPr>
          <p:nvPr>
            <p:ph type="dt" sz="half" idx="10"/>
          </p:nvPr>
        </p:nvSpPr>
        <p:spPr>
          <a:ln/>
        </p:spPr>
        <p:txBody>
          <a:bodyPr/>
          <a:lstStyle>
            <a:lvl1pPr>
              <a:defRPr/>
            </a:lvl1pPr>
          </a:lstStyle>
          <a:p>
            <a:pPr>
              <a:defRPr/>
            </a:pPr>
            <a:endParaRPr lang="zh-CN" altLang="zh-CN"/>
          </a:p>
        </p:txBody>
      </p:sp>
      <p:sp>
        <p:nvSpPr>
          <p:cNvPr id="5" name="Rectangle 3">
            <a:extLst>
              <a:ext uri="{FF2B5EF4-FFF2-40B4-BE49-F238E27FC236}">
                <a16:creationId xmlns:a16="http://schemas.microsoft.com/office/drawing/2014/main" id="{21277CC1-248D-4D96-8AB4-DCCD4B98143A}"/>
              </a:ext>
            </a:extLst>
          </p:cNvPr>
          <p:cNvSpPr>
            <a:spLocks noGrp="1" noChangeArrowheads="1"/>
          </p:cNvSpPr>
          <p:nvPr>
            <p:ph type="sldNum" sz="quarter" idx="11"/>
          </p:nvPr>
        </p:nvSpPr>
        <p:spPr>
          <a:ln/>
        </p:spPr>
        <p:txBody>
          <a:bodyPr/>
          <a:lstStyle>
            <a:lvl1pPr>
              <a:defRPr/>
            </a:lvl1pPr>
          </a:lstStyle>
          <a:p>
            <a:fld id="{9319F96A-BBB0-4646-AFF9-5432A23A92B1}" type="slidenum">
              <a:rPr lang="en-US" altLang="zh-CN"/>
              <a:pPr/>
              <a:t>‹#›</a:t>
            </a:fld>
            <a:endParaRPr lang="en-US" altLang="zh-CN"/>
          </a:p>
        </p:txBody>
      </p:sp>
      <p:sp>
        <p:nvSpPr>
          <p:cNvPr id="6" name="Rectangle 14">
            <a:extLst>
              <a:ext uri="{FF2B5EF4-FFF2-40B4-BE49-F238E27FC236}">
                <a16:creationId xmlns:a16="http://schemas.microsoft.com/office/drawing/2014/main" id="{FD7BCE33-0097-45ED-96F5-EC94A0C71590}"/>
              </a:ext>
            </a:extLst>
          </p:cNvPr>
          <p:cNvSpPr>
            <a:spLocks noGrp="1" noChangeArrowheads="1"/>
          </p:cNvSpPr>
          <p:nvPr>
            <p:ph type="ftr" sz="quarter" idx="12"/>
          </p:nvPr>
        </p:nvSpPr>
        <p:spPr>
          <a:ln/>
        </p:spPr>
        <p:txBody>
          <a:bodyPr/>
          <a:lstStyle>
            <a:lvl1pPr>
              <a:defRPr/>
            </a:lvl1pPr>
          </a:lstStyle>
          <a:p>
            <a:pPr>
              <a:defRPr/>
            </a:pPr>
            <a:endParaRPr lang="en-US" altLang="zh-CN"/>
          </a:p>
        </p:txBody>
      </p:sp>
    </p:spTree>
    <p:extLst>
      <p:ext uri="{BB962C8B-B14F-4D97-AF65-F5344CB8AC3E}">
        <p14:creationId xmlns:p14="http://schemas.microsoft.com/office/powerpoint/2010/main" val="40054135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theme" Target="../theme/theme1.xml" /><Relationship Id="rId2" Type="http://schemas.openxmlformats.org/officeDocument/2006/relationships/slideLayout" Target="../slideLayouts/slideLayout2.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4F9F0D82-D5F7-40E4-AEEE-14730A9743BA}"/>
              </a:ext>
            </a:extLst>
          </p:cNvPr>
          <p:cNvSpPr>
            <a:spLocks noGrp="1" noChangeArrowheads="1"/>
          </p:cNvSpPr>
          <p:nvPr>
            <p:ph type="dt" sz="half"/>
          </p:nvPr>
        </p:nvSpPr>
        <p:spPr bwMode="auto">
          <a:xfrm>
            <a:off x="457200" y="6251575"/>
            <a:ext cx="2133600" cy="476250"/>
          </a:xfrm>
          <a:prstGeom prst="rect">
            <a:avLst/>
          </a:prstGeom>
          <a:noFill/>
          <a:ln w="9525" cap="flat" algn="ctr">
            <a:noFill/>
            <a:prstDash val="solid"/>
            <a:miter lim="800000"/>
            <a:headEnd type="none" w="med" len="med"/>
            <a:tailEnd type="none" w="med" len="med"/>
          </a:ln>
          <a:effectLst/>
        </p:spPr>
        <p:txBody>
          <a:bodyPr vert="horz" wrap="square" lIns="91440" tIns="45720" rIns="91440" bIns="45720" numCol="1" anchor="b" anchorCtr="0" compatLnSpc="1">
            <a:prstTxWarp prst="textNoShape">
              <a:avLst/>
            </a:prstTxWarp>
          </a:bodyPr>
          <a:lstStyle>
            <a:lvl1pPr>
              <a:defRPr sz="1200">
                <a:latin typeface="Arial" charset="0"/>
                <a:ea typeface="宋体" charset="-122"/>
              </a:defRPr>
            </a:lvl1pPr>
          </a:lstStyle>
          <a:p>
            <a:pPr>
              <a:defRPr/>
            </a:pPr>
            <a:endParaRPr lang="zh-CN" altLang="zh-CN"/>
          </a:p>
        </p:txBody>
      </p:sp>
      <p:sp>
        <p:nvSpPr>
          <p:cNvPr id="1027" name="Rectangle 3">
            <a:extLst>
              <a:ext uri="{FF2B5EF4-FFF2-40B4-BE49-F238E27FC236}">
                <a16:creationId xmlns:a16="http://schemas.microsoft.com/office/drawing/2014/main" id="{998EAE5F-C85F-4F13-AF5A-1C098A668ECC}"/>
              </a:ext>
            </a:extLst>
          </p:cNvPr>
          <p:cNvSpPr>
            <a:spLocks noGrp="1" noChangeArrowheads="1"/>
          </p:cNvSpPr>
          <p:nvPr>
            <p:ph type="sldNum" sz="quarter" idx="1"/>
          </p:nvPr>
        </p:nvSpPr>
        <p:spPr bwMode="auto">
          <a:xfrm>
            <a:off x="6553200" y="6248400"/>
            <a:ext cx="2133600" cy="476250"/>
          </a:xfrm>
          <a:prstGeom prst="rect">
            <a:avLst/>
          </a:prstGeom>
          <a:noFill/>
          <a:ln w="9525" cap="flat" algn="ctr">
            <a:noFill/>
            <a:prstDash val="solid"/>
            <a:miter lim="800000"/>
            <a:headEnd type="none" w="med" len="med"/>
            <a:tailEnd type="none" w="med" len="med"/>
          </a:ln>
          <a:effectLst/>
        </p:spPr>
        <p:txBody>
          <a:bodyPr vert="horz" wrap="square" lIns="91440" tIns="45720" rIns="91440" bIns="45720" numCol="1" anchor="b" anchorCtr="0" compatLnSpc="1">
            <a:prstTxWarp prst="textNoShape">
              <a:avLst/>
            </a:prstTxWarp>
          </a:bodyPr>
          <a:lstStyle>
            <a:lvl1pPr algn="r">
              <a:defRPr sz="1200">
                <a:latin typeface="Arial" panose="020B0604020202020204" pitchFamily="34" charset="0"/>
              </a:defRPr>
            </a:lvl1pPr>
          </a:lstStyle>
          <a:p>
            <a:fld id="{398DCA8F-068D-424A-A68C-9E2C8FBE07EB}" type="slidenum">
              <a:rPr lang="en-US" altLang="zh-CN"/>
              <a:pPr/>
              <a:t>‹#›</a:t>
            </a:fld>
            <a:endParaRPr lang="en-US" altLang="zh-CN"/>
          </a:p>
        </p:txBody>
      </p:sp>
      <p:grpSp>
        <p:nvGrpSpPr>
          <p:cNvPr id="1028" name="Group 4">
            <a:extLst>
              <a:ext uri="{FF2B5EF4-FFF2-40B4-BE49-F238E27FC236}">
                <a16:creationId xmlns:a16="http://schemas.microsoft.com/office/drawing/2014/main" id="{86CB5E08-0A8E-4CC9-A443-07BC7F7D7E19}"/>
              </a:ext>
            </a:extLst>
          </p:cNvPr>
          <p:cNvGrpSpPr>
            <a:grpSpLocks/>
          </p:cNvGrpSpPr>
          <p:nvPr/>
        </p:nvGrpSpPr>
        <p:grpSpPr bwMode="auto">
          <a:xfrm>
            <a:off x="0" y="0"/>
            <a:ext cx="9140825" cy="6850063"/>
            <a:chOff x="0" y="0"/>
            <a:chExt cx="5758" cy="4315"/>
          </a:xfrm>
        </p:grpSpPr>
        <p:grpSp>
          <p:nvGrpSpPr>
            <p:cNvPr id="1032" name="Group 5">
              <a:extLst>
                <a:ext uri="{FF2B5EF4-FFF2-40B4-BE49-F238E27FC236}">
                  <a16:creationId xmlns:a16="http://schemas.microsoft.com/office/drawing/2014/main" id="{BD114C06-D57F-4D74-A51B-D195766EA8A5}"/>
                </a:ext>
              </a:extLst>
            </p:cNvPr>
            <p:cNvGrpSpPr>
              <a:grpSpLocks/>
            </p:cNvGrpSpPr>
            <p:nvPr/>
          </p:nvGrpSpPr>
          <p:grpSpPr bwMode="auto">
            <a:xfrm>
              <a:off x="1728" y="2230"/>
              <a:ext cx="4027" cy="2085"/>
              <a:chOff x="1728" y="2230"/>
              <a:chExt cx="4027" cy="2085"/>
            </a:xfrm>
          </p:grpSpPr>
          <p:sp>
            <p:nvSpPr>
              <p:cNvPr id="1030" name="Freeform 6">
                <a:extLst>
                  <a:ext uri="{FF2B5EF4-FFF2-40B4-BE49-F238E27FC236}">
                    <a16:creationId xmlns:a16="http://schemas.microsoft.com/office/drawing/2014/main" id="{34DFCC14-C342-452F-8D99-FCBC4653096E}"/>
                  </a:ext>
                </a:extLst>
              </p:cNvPr>
              <p:cNvSpPr>
                <a:spLocks/>
              </p:cNvSpPr>
              <p:nvPr/>
            </p:nvSpPr>
            <p:spPr bwMode="hidden">
              <a:xfrm>
                <a:off x="1728" y="2644"/>
                <a:ext cx="2882" cy="1671"/>
              </a:xfrm>
              <a:custGeom>
                <a:avLst/>
                <a:gdLst/>
                <a:ahLst/>
                <a:cxnLst>
                  <a:cxn ang="0">
                    <a:pos x="2740" y="528"/>
                  </a:cxn>
                  <a:cxn ang="0">
                    <a:pos x="2632" y="484"/>
                  </a:cxn>
                  <a:cxn ang="0">
                    <a:pos x="2480" y="424"/>
                  </a:cxn>
                  <a:cxn ang="0">
                    <a:pos x="2203" y="343"/>
                  </a:cxn>
                  <a:cxn ang="0">
                    <a:pos x="1970" y="277"/>
                  </a:cxn>
                  <a:cxn ang="0">
                    <a:pos x="1807" y="212"/>
                  </a:cxn>
                  <a:cxn ang="0">
                    <a:pos x="1693" y="152"/>
                  </a:cxn>
                  <a:cxn ang="0">
                    <a:pos x="1628" y="103"/>
                  </a:cxn>
                  <a:cxn ang="0">
                    <a:pos x="1590" y="60"/>
                  </a:cxn>
                  <a:cxn ang="0">
                    <a:pos x="1579" y="27"/>
                  </a:cxn>
                  <a:cxn ang="0">
                    <a:pos x="1585" y="0"/>
                  </a:cxn>
                  <a:cxn ang="0">
                    <a:pos x="1557" y="49"/>
                  </a:cxn>
                  <a:cxn ang="0">
                    <a:pos x="1568" y="98"/>
                  </a:cxn>
                  <a:cxn ang="0">
                    <a:pos x="1617" y="141"/>
                  </a:cxn>
                  <a:cxn ang="0">
                    <a:pos x="1688" y="185"/>
                  </a:cxn>
                  <a:cxn ang="0">
                    <a:pos x="1791" y="228"/>
                  </a:cxn>
                  <a:cxn ang="0">
                    <a:pos x="2040" y="310"/>
                  </a:cxn>
                  <a:cxn ang="0">
                    <a:pos x="2285" y="381"/>
                  </a:cxn>
                  <a:cxn ang="0">
                    <a:pos x="2464" y="435"/>
                  </a:cxn>
                  <a:cxn ang="0">
                    <a:pos x="2605" y="484"/>
                  </a:cxn>
                  <a:cxn ang="0">
                    <a:pos x="2708" y="528"/>
                  </a:cxn>
                  <a:cxn ang="0">
                    <a:pos x="2768" y="560"/>
                  </a:cxn>
                  <a:cxn ang="0">
                    <a:pos x="2795" y="593"/>
                  </a:cxn>
                  <a:cxn ang="0">
                    <a:pos x="2795" y="642"/>
                  </a:cxn>
                  <a:cxn ang="0">
                    <a:pos x="2762" y="691"/>
                  </a:cxn>
                  <a:cxn ang="0">
                    <a:pos x="2692" y="735"/>
                  </a:cxn>
                  <a:cxn ang="0">
                    <a:pos x="2589" y="778"/>
                  </a:cxn>
                  <a:cxn ang="0">
                    <a:pos x="2458" y="822"/>
                  </a:cxn>
                  <a:cxn ang="0">
                    <a:pos x="2301" y="865"/>
                  </a:cxn>
                  <a:cxn ang="0">
                    <a:pos x="2030" y="930"/>
                  </a:cxn>
                  <a:cxn ang="0">
                    <a:pos x="1606" y="1034"/>
                  </a:cxn>
                  <a:cxn ang="0">
                    <a:pos x="1145" y="1164"/>
                  </a:cxn>
                  <a:cxn ang="0">
                    <a:pos x="673" y="1328"/>
                  </a:cxn>
                  <a:cxn ang="0">
                    <a:pos x="217" y="1545"/>
                  </a:cxn>
                  <a:cxn ang="0">
                    <a:pos x="353" y="1671"/>
                  </a:cxn>
                  <a:cxn ang="0">
                    <a:pos x="754" y="1469"/>
                  </a:cxn>
                  <a:cxn ang="0">
                    <a:pos x="1145" y="1311"/>
                  </a:cxn>
                  <a:cxn ang="0">
                    <a:pos x="1519" y="1186"/>
                  </a:cxn>
                  <a:cxn ang="0">
                    <a:pos x="1861" y="1083"/>
                  </a:cxn>
                  <a:cxn ang="0">
                    <a:pos x="2165" y="1007"/>
                  </a:cxn>
                  <a:cxn ang="0">
                    <a:pos x="2426" y="947"/>
                  </a:cxn>
                  <a:cxn ang="0">
                    <a:pos x="2626" y="892"/>
                  </a:cxn>
                  <a:cxn ang="0">
                    <a:pos x="2762" y="838"/>
                  </a:cxn>
                  <a:cxn ang="0">
                    <a:pos x="2827" y="794"/>
                  </a:cxn>
                  <a:cxn ang="0">
                    <a:pos x="2865" y="745"/>
                  </a:cxn>
                  <a:cxn ang="0">
                    <a:pos x="2882" y="702"/>
                  </a:cxn>
                  <a:cxn ang="0">
                    <a:pos x="2854" y="620"/>
                  </a:cxn>
                  <a:cxn ang="0">
                    <a:pos x="2800" y="560"/>
                  </a:cxn>
                  <a:cxn ang="0">
                    <a:pos x="2773" y="544"/>
                  </a:cxn>
                </a:cxnLst>
                <a:rect l="0" t="0" r="r" b="b"/>
                <a:pathLst>
                  <a:path w="2882" h="1671">
                    <a:moveTo>
                      <a:pt x="2773" y="544"/>
                    </a:moveTo>
                    <a:lnTo>
                      <a:pt x="2740" y="528"/>
                    </a:lnTo>
                    <a:lnTo>
                      <a:pt x="2692" y="506"/>
                    </a:lnTo>
                    <a:lnTo>
                      <a:pt x="2632" y="484"/>
                    </a:lnTo>
                    <a:lnTo>
                      <a:pt x="2561" y="457"/>
                    </a:lnTo>
                    <a:lnTo>
                      <a:pt x="2480" y="424"/>
                    </a:lnTo>
                    <a:lnTo>
                      <a:pt x="2388" y="397"/>
                    </a:lnTo>
                    <a:lnTo>
                      <a:pt x="2203" y="343"/>
                    </a:lnTo>
                    <a:lnTo>
                      <a:pt x="2078" y="310"/>
                    </a:lnTo>
                    <a:lnTo>
                      <a:pt x="1970" y="277"/>
                    </a:lnTo>
                    <a:lnTo>
                      <a:pt x="1878" y="245"/>
                    </a:lnTo>
                    <a:lnTo>
                      <a:pt x="1807" y="212"/>
                    </a:lnTo>
                    <a:lnTo>
                      <a:pt x="1742" y="179"/>
                    </a:lnTo>
                    <a:lnTo>
                      <a:pt x="1693" y="152"/>
                    </a:lnTo>
                    <a:lnTo>
                      <a:pt x="1655" y="125"/>
                    </a:lnTo>
                    <a:lnTo>
                      <a:pt x="1628" y="103"/>
                    </a:lnTo>
                    <a:lnTo>
                      <a:pt x="1606" y="81"/>
                    </a:lnTo>
                    <a:lnTo>
                      <a:pt x="1590" y="60"/>
                    </a:lnTo>
                    <a:lnTo>
                      <a:pt x="1585" y="43"/>
                    </a:lnTo>
                    <a:lnTo>
                      <a:pt x="1579" y="27"/>
                    </a:lnTo>
                    <a:lnTo>
                      <a:pt x="1585" y="5"/>
                    </a:lnTo>
                    <a:lnTo>
                      <a:pt x="1585" y="0"/>
                    </a:lnTo>
                    <a:lnTo>
                      <a:pt x="1568" y="27"/>
                    </a:lnTo>
                    <a:lnTo>
                      <a:pt x="1557" y="49"/>
                    </a:lnTo>
                    <a:lnTo>
                      <a:pt x="1557" y="76"/>
                    </a:lnTo>
                    <a:lnTo>
                      <a:pt x="1568" y="98"/>
                    </a:lnTo>
                    <a:lnTo>
                      <a:pt x="1590" y="120"/>
                    </a:lnTo>
                    <a:lnTo>
                      <a:pt x="1617" y="141"/>
                    </a:lnTo>
                    <a:lnTo>
                      <a:pt x="1650" y="163"/>
                    </a:lnTo>
                    <a:lnTo>
                      <a:pt x="1688" y="185"/>
                    </a:lnTo>
                    <a:lnTo>
                      <a:pt x="1737" y="207"/>
                    </a:lnTo>
                    <a:lnTo>
                      <a:pt x="1791" y="228"/>
                    </a:lnTo>
                    <a:lnTo>
                      <a:pt x="1905" y="267"/>
                    </a:lnTo>
                    <a:lnTo>
                      <a:pt x="2040" y="310"/>
                    </a:lnTo>
                    <a:lnTo>
                      <a:pt x="2182" y="348"/>
                    </a:lnTo>
                    <a:lnTo>
                      <a:pt x="2285" y="381"/>
                    </a:lnTo>
                    <a:lnTo>
                      <a:pt x="2382" y="408"/>
                    </a:lnTo>
                    <a:lnTo>
                      <a:pt x="2464" y="435"/>
                    </a:lnTo>
                    <a:lnTo>
                      <a:pt x="2540" y="462"/>
                    </a:lnTo>
                    <a:lnTo>
                      <a:pt x="2605" y="484"/>
                    </a:lnTo>
                    <a:lnTo>
                      <a:pt x="2659" y="506"/>
                    </a:lnTo>
                    <a:lnTo>
                      <a:pt x="2708" y="528"/>
                    </a:lnTo>
                    <a:lnTo>
                      <a:pt x="2740" y="544"/>
                    </a:lnTo>
                    <a:lnTo>
                      <a:pt x="2768" y="560"/>
                    </a:lnTo>
                    <a:lnTo>
                      <a:pt x="2784" y="577"/>
                    </a:lnTo>
                    <a:lnTo>
                      <a:pt x="2795" y="593"/>
                    </a:lnTo>
                    <a:lnTo>
                      <a:pt x="2800" y="615"/>
                    </a:lnTo>
                    <a:lnTo>
                      <a:pt x="2795" y="642"/>
                    </a:lnTo>
                    <a:lnTo>
                      <a:pt x="2784" y="664"/>
                    </a:lnTo>
                    <a:lnTo>
                      <a:pt x="2762" y="691"/>
                    </a:lnTo>
                    <a:lnTo>
                      <a:pt x="2730" y="713"/>
                    </a:lnTo>
                    <a:lnTo>
                      <a:pt x="2692" y="735"/>
                    </a:lnTo>
                    <a:lnTo>
                      <a:pt x="2643" y="756"/>
                    </a:lnTo>
                    <a:lnTo>
                      <a:pt x="2589" y="778"/>
                    </a:lnTo>
                    <a:lnTo>
                      <a:pt x="2529" y="800"/>
                    </a:lnTo>
                    <a:lnTo>
                      <a:pt x="2458" y="822"/>
                    </a:lnTo>
                    <a:lnTo>
                      <a:pt x="2382" y="843"/>
                    </a:lnTo>
                    <a:lnTo>
                      <a:pt x="2301" y="865"/>
                    </a:lnTo>
                    <a:lnTo>
                      <a:pt x="2214" y="887"/>
                    </a:lnTo>
                    <a:lnTo>
                      <a:pt x="2030" y="930"/>
                    </a:lnTo>
                    <a:lnTo>
                      <a:pt x="1823" y="979"/>
                    </a:lnTo>
                    <a:lnTo>
                      <a:pt x="1606" y="1034"/>
                    </a:lnTo>
                    <a:lnTo>
                      <a:pt x="1378" y="1094"/>
                    </a:lnTo>
                    <a:lnTo>
                      <a:pt x="1145" y="1164"/>
                    </a:lnTo>
                    <a:lnTo>
                      <a:pt x="912" y="1241"/>
                    </a:lnTo>
                    <a:lnTo>
                      <a:pt x="673" y="1328"/>
                    </a:lnTo>
                    <a:lnTo>
                      <a:pt x="440" y="1431"/>
                    </a:lnTo>
                    <a:lnTo>
                      <a:pt x="217" y="1545"/>
                    </a:lnTo>
                    <a:lnTo>
                      <a:pt x="0" y="1671"/>
                    </a:lnTo>
                    <a:lnTo>
                      <a:pt x="353" y="1671"/>
                    </a:lnTo>
                    <a:lnTo>
                      <a:pt x="554" y="1567"/>
                    </a:lnTo>
                    <a:lnTo>
                      <a:pt x="754" y="1469"/>
                    </a:lnTo>
                    <a:lnTo>
                      <a:pt x="955" y="1388"/>
                    </a:lnTo>
                    <a:lnTo>
                      <a:pt x="1145" y="1311"/>
                    </a:lnTo>
                    <a:lnTo>
                      <a:pt x="1335" y="1241"/>
                    </a:lnTo>
                    <a:lnTo>
                      <a:pt x="1519" y="1186"/>
                    </a:lnTo>
                    <a:lnTo>
                      <a:pt x="1693" y="1132"/>
                    </a:lnTo>
                    <a:lnTo>
                      <a:pt x="1861" y="1083"/>
                    </a:lnTo>
                    <a:lnTo>
                      <a:pt x="2019" y="1045"/>
                    </a:lnTo>
                    <a:lnTo>
                      <a:pt x="2165" y="1007"/>
                    </a:lnTo>
                    <a:lnTo>
                      <a:pt x="2301" y="974"/>
                    </a:lnTo>
                    <a:lnTo>
                      <a:pt x="2426" y="947"/>
                    </a:lnTo>
                    <a:lnTo>
                      <a:pt x="2534" y="914"/>
                    </a:lnTo>
                    <a:lnTo>
                      <a:pt x="2626" y="892"/>
                    </a:lnTo>
                    <a:lnTo>
                      <a:pt x="2702" y="865"/>
                    </a:lnTo>
                    <a:lnTo>
                      <a:pt x="2762" y="838"/>
                    </a:lnTo>
                    <a:lnTo>
                      <a:pt x="2800" y="816"/>
                    </a:lnTo>
                    <a:lnTo>
                      <a:pt x="2827" y="794"/>
                    </a:lnTo>
                    <a:lnTo>
                      <a:pt x="2849" y="767"/>
                    </a:lnTo>
                    <a:lnTo>
                      <a:pt x="2865" y="745"/>
                    </a:lnTo>
                    <a:lnTo>
                      <a:pt x="2876" y="724"/>
                    </a:lnTo>
                    <a:lnTo>
                      <a:pt x="2882" y="702"/>
                    </a:lnTo>
                    <a:lnTo>
                      <a:pt x="2876" y="658"/>
                    </a:lnTo>
                    <a:lnTo>
                      <a:pt x="2854" y="620"/>
                    </a:lnTo>
                    <a:lnTo>
                      <a:pt x="2833" y="588"/>
                    </a:lnTo>
                    <a:lnTo>
                      <a:pt x="2800" y="560"/>
                    </a:lnTo>
                    <a:lnTo>
                      <a:pt x="2773" y="544"/>
                    </a:lnTo>
                    <a:close/>
                  </a:path>
                </a:pathLst>
              </a:custGeom>
              <a:gradFill rotWithShape="0">
                <a:gsLst>
                  <a:gs pos="0">
                    <a:srgbClr val="003399"/>
                  </a:gs>
                  <a:gs pos="100000">
                    <a:srgbClr val="002E8B"/>
                  </a:gs>
                </a:gsLst>
                <a:lin ang="0"/>
              </a:gradFill>
              <a:ln w="9525" cap="flat" algn="ctr">
                <a:noFill/>
                <a:prstDash val="solid"/>
                <a:round/>
                <a:headEnd type="none" w="med" len="med"/>
                <a:tailEnd type="none" w="med" len="med"/>
              </a:ln>
              <a:effectLst/>
            </p:spPr>
            <p:txBody>
              <a:bodyPr/>
              <a:lstStyle/>
              <a:p>
                <a:pPr>
                  <a:defRPr/>
                </a:pPr>
                <a:endParaRPr lang="zh-CN" altLang="en-US">
                  <a:latin typeface="Garamond" charset="0"/>
                  <a:ea typeface="宋体" charset="-122"/>
                </a:endParaRPr>
              </a:p>
            </p:txBody>
          </p:sp>
          <p:sp>
            <p:nvSpPr>
              <p:cNvPr id="1031" name="Freeform 7">
                <a:extLst>
                  <a:ext uri="{FF2B5EF4-FFF2-40B4-BE49-F238E27FC236}">
                    <a16:creationId xmlns:a16="http://schemas.microsoft.com/office/drawing/2014/main" id="{1BB0C54C-23F5-40ED-9504-CB2F12FA2973}"/>
                  </a:ext>
                </a:extLst>
              </p:cNvPr>
              <p:cNvSpPr>
                <a:spLocks/>
              </p:cNvSpPr>
              <p:nvPr/>
            </p:nvSpPr>
            <p:spPr bwMode="hidden">
              <a:xfrm>
                <a:off x="4170" y="2671"/>
                <a:ext cx="1259" cy="811"/>
              </a:xfrm>
              <a:custGeom>
                <a:avLst/>
                <a:gdLst/>
                <a:ahLst/>
                <a:cxnLst>
                  <a:cxn ang="0">
                    <a:pos x="1259" y="615"/>
                  </a:cxn>
                  <a:cxn ang="0">
                    <a:pos x="1248" y="588"/>
                  </a:cxn>
                  <a:cxn ang="0">
                    <a:pos x="1237" y="566"/>
                  </a:cxn>
                  <a:cxn ang="0">
                    <a:pos x="1216" y="539"/>
                  </a:cxn>
                  <a:cxn ang="0">
                    <a:pos x="1188" y="517"/>
                  </a:cxn>
                  <a:cxn ang="0">
                    <a:pos x="1123" y="479"/>
                  </a:cxn>
                  <a:cxn ang="0">
                    <a:pos x="1042" y="441"/>
                  </a:cxn>
                  <a:cxn ang="0">
                    <a:pos x="944" y="408"/>
                  </a:cxn>
                  <a:cxn ang="0">
                    <a:pos x="841" y="381"/>
                  </a:cxn>
                  <a:cxn ang="0">
                    <a:pos x="727" y="348"/>
                  </a:cxn>
                  <a:cxn ang="0">
                    <a:pos x="613" y="321"/>
                  </a:cxn>
                  <a:cxn ang="0">
                    <a:pos x="499" y="294"/>
                  </a:cxn>
                  <a:cxn ang="0">
                    <a:pos x="391" y="261"/>
                  </a:cxn>
                  <a:cxn ang="0">
                    <a:pos x="288" y="229"/>
                  </a:cxn>
                  <a:cxn ang="0">
                    <a:pos x="195" y="196"/>
                  </a:cxn>
                  <a:cxn ang="0">
                    <a:pos x="119" y="152"/>
                  </a:cxn>
                  <a:cxn ang="0">
                    <a:pos x="54" y="109"/>
                  </a:cxn>
                  <a:cxn ang="0">
                    <a:pos x="33" y="87"/>
                  </a:cxn>
                  <a:cxn ang="0">
                    <a:pos x="16" y="60"/>
                  </a:cxn>
                  <a:cxn ang="0">
                    <a:pos x="5" y="33"/>
                  </a:cxn>
                  <a:cxn ang="0">
                    <a:pos x="0" y="0"/>
                  </a:cxn>
                  <a:cxn ang="0">
                    <a:pos x="0" y="6"/>
                  </a:cxn>
                  <a:cxn ang="0">
                    <a:pos x="0" y="11"/>
                  </a:cxn>
                  <a:cxn ang="0">
                    <a:pos x="0" y="38"/>
                  </a:cxn>
                  <a:cxn ang="0">
                    <a:pos x="5" y="60"/>
                  </a:cxn>
                  <a:cxn ang="0">
                    <a:pos x="16" y="87"/>
                  </a:cxn>
                  <a:cxn ang="0">
                    <a:pos x="33" y="114"/>
                  </a:cxn>
                  <a:cxn ang="0">
                    <a:pos x="54" y="142"/>
                  </a:cxn>
                  <a:cxn ang="0">
                    <a:pos x="87" y="174"/>
                  </a:cxn>
                  <a:cxn ang="0">
                    <a:pos x="125" y="207"/>
                  </a:cxn>
                  <a:cxn ang="0">
                    <a:pos x="179" y="240"/>
                  </a:cxn>
                  <a:cxn ang="0">
                    <a:pos x="244" y="278"/>
                  </a:cxn>
                  <a:cxn ang="0">
                    <a:pos x="326" y="310"/>
                  </a:cxn>
                  <a:cxn ang="0">
                    <a:pos x="418" y="348"/>
                  </a:cxn>
                  <a:cxn ang="0">
                    <a:pos x="526" y="381"/>
                  </a:cxn>
                  <a:cxn ang="0">
                    <a:pos x="657" y="414"/>
                  </a:cxn>
                  <a:cxn ang="0">
                    <a:pos x="749" y="435"/>
                  </a:cxn>
                  <a:cxn ang="0">
                    <a:pos x="830" y="463"/>
                  </a:cxn>
                  <a:cxn ang="0">
                    <a:pos x="901" y="490"/>
                  </a:cxn>
                  <a:cxn ang="0">
                    <a:pos x="966" y="512"/>
                  </a:cxn>
                  <a:cxn ang="0">
                    <a:pos x="1015" y="539"/>
                  </a:cxn>
                  <a:cxn ang="0">
                    <a:pos x="1053" y="566"/>
                  </a:cxn>
                  <a:cxn ang="0">
                    <a:pos x="1080" y="593"/>
                  </a:cxn>
                  <a:cxn ang="0">
                    <a:pos x="1102" y="620"/>
                  </a:cxn>
                  <a:cxn ang="0">
                    <a:pos x="1112" y="648"/>
                  </a:cxn>
                  <a:cxn ang="0">
                    <a:pos x="1118" y="675"/>
                  </a:cxn>
                  <a:cxn ang="0">
                    <a:pos x="1112" y="697"/>
                  </a:cxn>
                  <a:cxn ang="0">
                    <a:pos x="1096" y="724"/>
                  </a:cxn>
                  <a:cxn ang="0">
                    <a:pos x="1080" y="746"/>
                  </a:cxn>
                  <a:cxn ang="0">
                    <a:pos x="1053" y="767"/>
                  </a:cxn>
                  <a:cxn ang="0">
                    <a:pos x="1015" y="789"/>
                  </a:cxn>
                  <a:cxn ang="0">
                    <a:pos x="977" y="811"/>
                  </a:cxn>
                  <a:cxn ang="0">
                    <a:pos x="1047" y="789"/>
                  </a:cxn>
                  <a:cxn ang="0">
                    <a:pos x="1107" y="767"/>
                  </a:cxn>
                  <a:cxn ang="0">
                    <a:pos x="1156" y="746"/>
                  </a:cxn>
                  <a:cxn ang="0">
                    <a:pos x="1199" y="724"/>
                  </a:cxn>
                  <a:cxn ang="0">
                    <a:pos x="1226" y="702"/>
                  </a:cxn>
                  <a:cxn ang="0">
                    <a:pos x="1248" y="675"/>
                  </a:cxn>
                  <a:cxn ang="0">
                    <a:pos x="1259" y="648"/>
                  </a:cxn>
                  <a:cxn ang="0">
                    <a:pos x="1259" y="615"/>
                  </a:cxn>
                  <a:cxn ang="0">
                    <a:pos x="1259" y="615"/>
                  </a:cxn>
                </a:cxnLst>
                <a:rect l="0" t="0" r="r" b="b"/>
                <a:pathLst>
                  <a:path w="1259" h="811">
                    <a:moveTo>
                      <a:pt x="1259" y="615"/>
                    </a:moveTo>
                    <a:lnTo>
                      <a:pt x="1248" y="588"/>
                    </a:lnTo>
                    <a:lnTo>
                      <a:pt x="1237" y="566"/>
                    </a:lnTo>
                    <a:lnTo>
                      <a:pt x="1216" y="539"/>
                    </a:lnTo>
                    <a:lnTo>
                      <a:pt x="1188" y="517"/>
                    </a:lnTo>
                    <a:lnTo>
                      <a:pt x="1123" y="479"/>
                    </a:lnTo>
                    <a:lnTo>
                      <a:pt x="1042" y="441"/>
                    </a:lnTo>
                    <a:lnTo>
                      <a:pt x="944" y="408"/>
                    </a:lnTo>
                    <a:lnTo>
                      <a:pt x="841" y="381"/>
                    </a:lnTo>
                    <a:lnTo>
                      <a:pt x="727" y="348"/>
                    </a:lnTo>
                    <a:lnTo>
                      <a:pt x="613" y="321"/>
                    </a:lnTo>
                    <a:lnTo>
                      <a:pt x="499" y="294"/>
                    </a:lnTo>
                    <a:lnTo>
                      <a:pt x="391" y="261"/>
                    </a:lnTo>
                    <a:lnTo>
                      <a:pt x="288" y="229"/>
                    </a:lnTo>
                    <a:lnTo>
                      <a:pt x="195" y="196"/>
                    </a:lnTo>
                    <a:lnTo>
                      <a:pt x="119" y="152"/>
                    </a:lnTo>
                    <a:lnTo>
                      <a:pt x="54" y="109"/>
                    </a:lnTo>
                    <a:lnTo>
                      <a:pt x="33" y="87"/>
                    </a:lnTo>
                    <a:lnTo>
                      <a:pt x="16" y="60"/>
                    </a:lnTo>
                    <a:lnTo>
                      <a:pt x="5" y="33"/>
                    </a:lnTo>
                    <a:lnTo>
                      <a:pt x="0" y="0"/>
                    </a:lnTo>
                    <a:lnTo>
                      <a:pt x="0" y="6"/>
                    </a:lnTo>
                    <a:lnTo>
                      <a:pt x="0" y="11"/>
                    </a:lnTo>
                    <a:lnTo>
                      <a:pt x="0" y="38"/>
                    </a:lnTo>
                    <a:lnTo>
                      <a:pt x="5" y="60"/>
                    </a:lnTo>
                    <a:lnTo>
                      <a:pt x="16" y="87"/>
                    </a:lnTo>
                    <a:lnTo>
                      <a:pt x="33" y="114"/>
                    </a:lnTo>
                    <a:lnTo>
                      <a:pt x="54" y="142"/>
                    </a:lnTo>
                    <a:lnTo>
                      <a:pt x="87" y="174"/>
                    </a:lnTo>
                    <a:lnTo>
                      <a:pt x="125" y="207"/>
                    </a:lnTo>
                    <a:lnTo>
                      <a:pt x="179" y="240"/>
                    </a:lnTo>
                    <a:lnTo>
                      <a:pt x="244" y="278"/>
                    </a:lnTo>
                    <a:lnTo>
                      <a:pt x="326" y="310"/>
                    </a:lnTo>
                    <a:lnTo>
                      <a:pt x="418" y="348"/>
                    </a:lnTo>
                    <a:lnTo>
                      <a:pt x="526" y="381"/>
                    </a:lnTo>
                    <a:lnTo>
                      <a:pt x="657" y="414"/>
                    </a:lnTo>
                    <a:lnTo>
                      <a:pt x="749" y="435"/>
                    </a:lnTo>
                    <a:lnTo>
                      <a:pt x="830" y="463"/>
                    </a:lnTo>
                    <a:lnTo>
                      <a:pt x="901" y="490"/>
                    </a:lnTo>
                    <a:lnTo>
                      <a:pt x="966" y="512"/>
                    </a:lnTo>
                    <a:lnTo>
                      <a:pt x="1015" y="539"/>
                    </a:lnTo>
                    <a:lnTo>
                      <a:pt x="1053" y="566"/>
                    </a:lnTo>
                    <a:lnTo>
                      <a:pt x="1080" y="593"/>
                    </a:lnTo>
                    <a:lnTo>
                      <a:pt x="1102" y="620"/>
                    </a:lnTo>
                    <a:lnTo>
                      <a:pt x="1112" y="648"/>
                    </a:lnTo>
                    <a:lnTo>
                      <a:pt x="1118" y="675"/>
                    </a:lnTo>
                    <a:lnTo>
                      <a:pt x="1112" y="697"/>
                    </a:lnTo>
                    <a:lnTo>
                      <a:pt x="1096" y="724"/>
                    </a:lnTo>
                    <a:lnTo>
                      <a:pt x="1080" y="746"/>
                    </a:lnTo>
                    <a:lnTo>
                      <a:pt x="1053" y="767"/>
                    </a:lnTo>
                    <a:lnTo>
                      <a:pt x="1015" y="789"/>
                    </a:lnTo>
                    <a:lnTo>
                      <a:pt x="977" y="811"/>
                    </a:lnTo>
                    <a:lnTo>
                      <a:pt x="1047" y="789"/>
                    </a:lnTo>
                    <a:lnTo>
                      <a:pt x="1107" y="767"/>
                    </a:lnTo>
                    <a:lnTo>
                      <a:pt x="1156" y="746"/>
                    </a:lnTo>
                    <a:lnTo>
                      <a:pt x="1199" y="724"/>
                    </a:lnTo>
                    <a:lnTo>
                      <a:pt x="1226" y="702"/>
                    </a:lnTo>
                    <a:lnTo>
                      <a:pt x="1248" y="675"/>
                    </a:lnTo>
                    <a:lnTo>
                      <a:pt x="1259" y="648"/>
                    </a:lnTo>
                    <a:lnTo>
                      <a:pt x="1259" y="615"/>
                    </a:lnTo>
                    <a:close/>
                  </a:path>
                </a:pathLst>
              </a:custGeom>
              <a:gradFill rotWithShape="0">
                <a:gsLst>
                  <a:gs pos="0">
                    <a:srgbClr val="003399"/>
                  </a:gs>
                  <a:gs pos="100000">
                    <a:srgbClr val="002E8B"/>
                  </a:gs>
                </a:gsLst>
                <a:lin ang="2700000"/>
              </a:gradFill>
              <a:ln w="9525" cap="flat" algn="ctr">
                <a:noFill/>
                <a:prstDash val="solid"/>
                <a:round/>
                <a:headEnd type="none" w="med" len="med"/>
                <a:tailEnd type="none" w="med" len="med"/>
              </a:ln>
              <a:effectLst/>
            </p:spPr>
            <p:txBody>
              <a:bodyPr/>
              <a:lstStyle/>
              <a:p>
                <a:pPr>
                  <a:defRPr/>
                </a:pPr>
                <a:endParaRPr lang="zh-CN" altLang="en-US">
                  <a:latin typeface="Garamond" charset="0"/>
                  <a:ea typeface="宋体" charset="-122"/>
                </a:endParaRPr>
              </a:p>
            </p:txBody>
          </p:sp>
          <p:sp>
            <p:nvSpPr>
              <p:cNvPr id="2" name="Freeform 8">
                <a:extLst>
                  <a:ext uri="{FF2B5EF4-FFF2-40B4-BE49-F238E27FC236}">
                    <a16:creationId xmlns:a16="http://schemas.microsoft.com/office/drawing/2014/main" id="{1F8B2147-C2C6-4E7F-87A1-EF51511F4371}"/>
                  </a:ext>
                </a:extLst>
              </p:cNvPr>
              <p:cNvSpPr>
                <a:spLocks/>
              </p:cNvSpPr>
              <p:nvPr/>
            </p:nvSpPr>
            <p:spPr bwMode="hidden">
              <a:xfrm>
                <a:off x="2900" y="3346"/>
                <a:ext cx="2849" cy="969"/>
              </a:xfrm>
              <a:custGeom>
                <a:avLst/>
                <a:gdLst/>
                <a:ahLst/>
                <a:cxnLst>
                  <a:cxn ang="0">
                    <a:pos x="92" y="958"/>
                  </a:cxn>
                  <a:cxn ang="0">
                    <a:pos x="0" y="969"/>
                  </a:cxn>
                  <a:cxn ang="0">
                    <a:pos x="391" y="969"/>
                  </a:cxn>
                  <a:cxn ang="0">
                    <a:pos x="434" y="947"/>
                  </a:cxn>
                  <a:cxn ang="0">
                    <a:pos x="483" y="914"/>
                  </a:cxn>
                  <a:cxn ang="0">
                    <a:pos x="554" y="876"/>
                  </a:cxn>
                  <a:cxn ang="0">
                    <a:pos x="635" y="838"/>
                  </a:cxn>
                  <a:cxn ang="0">
                    <a:pos x="727" y="794"/>
                  </a:cxn>
                  <a:cxn ang="0">
                    <a:pos x="836" y="745"/>
                  </a:cxn>
                  <a:cxn ang="0">
                    <a:pos x="961" y="696"/>
                  </a:cxn>
                  <a:cxn ang="0">
                    <a:pos x="1102" y="642"/>
                  </a:cxn>
                  <a:cxn ang="0">
                    <a:pos x="1259" y="582"/>
                  </a:cxn>
                  <a:cxn ang="0">
                    <a:pos x="1433" y="522"/>
                  </a:cxn>
                  <a:cxn ang="0">
                    <a:pos x="1623" y="462"/>
                  </a:cxn>
                  <a:cxn ang="0">
                    <a:pos x="1829" y="403"/>
                  </a:cxn>
                  <a:cxn ang="0">
                    <a:pos x="2057" y="343"/>
                  </a:cxn>
                  <a:cxn ang="0">
                    <a:pos x="2301" y="283"/>
                  </a:cxn>
                  <a:cxn ang="0">
                    <a:pos x="2567" y="223"/>
                  </a:cxn>
                  <a:cxn ang="0">
                    <a:pos x="2849" y="163"/>
                  </a:cxn>
                  <a:cxn ang="0">
                    <a:pos x="2849" y="0"/>
                  </a:cxn>
                  <a:cxn ang="0">
                    <a:pos x="2817" y="16"/>
                  </a:cxn>
                  <a:cxn ang="0">
                    <a:pos x="2773" y="33"/>
                  </a:cxn>
                  <a:cxn ang="0">
                    <a:pos x="2719" y="54"/>
                  </a:cxn>
                  <a:cxn ang="0">
                    <a:pos x="2648" y="76"/>
                  </a:cxn>
                  <a:cxn ang="0">
                    <a:pos x="2572" y="98"/>
                  </a:cxn>
                  <a:cxn ang="0">
                    <a:pos x="2491" y="120"/>
                  </a:cxn>
                  <a:cxn ang="0">
                    <a:pos x="2399" y="147"/>
                  </a:cxn>
                  <a:cxn ang="0">
                    <a:pos x="2301" y="169"/>
                  </a:cxn>
                  <a:cxn ang="0">
                    <a:pos x="2095" y="223"/>
                  </a:cxn>
                  <a:cxn ang="0">
                    <a:pos x="1889" y="277"/>
                  </a:cxn>
                  <a:cxn ang="0">
                    <a:pos x="1688" y="326"/>
                  </a:cxn>
                  <a:cxn ang="0">
                    <a:pos x="1590" y="354"/>
                  </a:cxn>
                  <a:cxn ang="0">
                    <a:pos x="1503" y="381"/>
                  </a:cxn>
                  <a:cxn ang="0">
                    <a:pos x="1107" y="506"/>
                  </a:cxn>
                  <a:cxn ang="0">
                    <a:pos x="912" y="577"/>
                  </a:cxn>
                  <a:cxn ang="0">
                    <a:pos x="727" y="647"/>
                  </a:cxn>
                  <a:cxn ang="0">
                    <a:pos x="548" y="718"/>
                  </a:cxn>
                  <a:cxn ang="0">
                    <a:pos x="380" y="794"/>
                  </a:cxn>
                  <a:cxn ang="0">
                    <a:pos x="228" y="876"/>
                  </a:cxn>
                  <a:cxn ang="0">
                    <a:pos x="92" y="958"/>
                  </a:cxn>
                  <a:cxn ang="0">
                    <a:pos x="92" y="958"/>
                  </a:cxn>
                </a:cxnLst>
                <a:rect l="0" t="0" r="r" b="b"/>
                <a:pathLst>
                  <a:path w="2849" h="969">
                    <a:moveTo>
                      <a:pt x="92" y="958"/>
                    </a:moveTo>
                    <a:lnTo>
                      <a:pt x="0" y="969"/>
                    </a:lnTo>
                    <a:lnTo>
                      <a:pt x="391" y="969"/>
                    </a:lnTo>
                    <a:lnTo>
                      <a:pt x="434" y="947"/>
                    </a:lnTo>
                    <a:lnTo>
                      <a:pt x="483" y="914"/>
                    </a:lnTo>
                    <a:lnTo>
                      <a:pt x="554" y="876"/>
                    </a:lnTo>
                    <a:lnTo>
                      <a:pt x="635" y="838"/>
                    </a:lnTo>
                    <a:lnTo>
                      <a:pt x="727" y="794"/>
                    </a:lnTo>
                    <a:lnTo>
                      <a:pt x="836" y="745"/>
                    </a:lnTo>
                    <a:lnTo>
                      <a:pt x="961" y="696"/>
                    </a:lnTo>
                    <a:lnTo>
                      <a:pt x="1102" y="642"/>
                    </a:lnTo>
                    <a:lnTo>
                      <a:pt x="1259" y="582"/>
                    </a:lnTo>
                    <a:lnTo>
                      <a:pt x="1433" y="522"/>
                    </a:lnTo>
                    <a:lnTo>
                      <a:pt x="1623" y="462"/>
                    </a:lnTo>
                    <a:lnTo>
                      <a:pt x="1829" y="403"/>
                    </a:lnTo>
                    <a:lnTo>
                      <a:pt x="2057" y="343"/>
                    </a:lnTo>
                    <a:lnTo>
                      <a:pt x="2301" y="283"/>
                    </a:lnTo>
                    <a:lnTo>
                      <a:pt x="2567" y="223"/>
                    </a:lnTo>
                    <a:lnTo>
                      <a:pt x="2849" y="163"/>
                    </a:lnTo>
                    <a:lnTo>
                      <a:pt x="2849" y="0"/>
                    </a:lnTo>
                    <a:lnTo>
                      <a:pt x="2817" y="16"/>
                    </a:lnTo>
                    <a:lnTo>
                      <a:pt x="2773" y="33"/>
                    </a:lnTo>
                    <a:lnTo>
                      <a:pt x="2719" y="54"/>
                    </a:lnTo>
                    <a:lnTo>
                      <a:pt x="2648" y="76"/>
                    </a:lnTo>
                    <a:lnTo>
                      <a:pt x="2572" y="98"/>
                    </a:lnTo>
                    <a:lnTo>
                      <a:pt x="2491" y="120"/>
                    </a:lnTo>
                    <a:lnTo>
                      <a:pt x="2399" y="147"/>
                    </a:lnTo>
                    <a:lnTo>
                      <a:pt x="2301" y="169"/>
                    </a:lnTo>
                    <a:lnTo>
                      <a:pt x="2095" y="223"/>
                    </a:lnTo>
                    <a:lnTo>
                      <a:pt x="1889" y="277"/>
                    </a:lnTo>
                    <a:lnTo>
                      <a:pt x="1688" y="326"/>
                    </a:lnTo>
                    <a:lnTo>
                      <a:pt x="1590" y="354"/>
                    </a:lnTo>
                    <a:lnTo>
                      <a:pt x="1503" y="381"/>
                    </a:lnTo>
                    <a:lnTo>
                      <a:pt x="1107" y="506"/>
                    </a:lnTo>
                    <a:lnTo>
                      <a:pt x="912" y="577"/>
                    </a:lnTo>
                    <a:lnTo>
                      <a:pt x="727" y="647"/>
                    </a:lnTo>
                    <a:lnTo>
                      <a:pt x="548" y="718"/>
                    </a:lnTo>
                    <a:lnTo>
                      <a:pt x="380" y="794"/>
                    </a:lnTo>
                    <a:lnTo>
                      <a:pt x="228" y="876"/>
                    </a:lnTo>
                    <a:lnTo>
                      <a:pt x="92" y="958"/>
                    </a:lnTo>
                    <a:close/>
                  </a:path>
                </a:pathLst>
              </a:custGeom>
              <a:gradFill rotWithShape="0">
                <a:gsLst>
                  <a:gs pos="0">
                    <a:srgbClr val="002A7E"/>
                  </a:gs>
                  <a:gs pos="100000">
                    <a:srgbClr val="003399"/>
                  </a:gs>
                </a:gsLst>
                <a:lin ang="5400000"/>
              </a:gradFill>
              <a:ln w="9525" cap="flat" algn="ctr">
                <a:noFill/>
                <a:prstDash val="solid"/>
                <a:round/>
                <a:headEnd type="none" w="med" len="med"/>
                <a:tailEnd type="none" w="med" len="med"/>
              </a:ln>
              <a:effectLst/>
            </p:spPr>
            <p:txBody>
              <a:bodyPr/>
              <a:lstStyle/>
              <a:p>
                <a:pPr>
                  <a:defRPr/>
                </a:pPr>
                <a:endParaRPr lang="zh-CN" altLang="en-US">
                  <a:latin typeface="Garamond" charset="0"/>
                  <a:ea typeface="宋体" charset="-122"/>
                </a:endParaRPr>
              </a:p>
            </p:txBody>
          </p:sp>
          <p:sp>
            <p:nvSpPr>
              <p:cNvPr id="1033" name="Freeform 9">
                <a:extLst>
                  <a:ext uri="{FF2B5EF4-FFF2-40B4-BE49-F238E27FC236}">
                    <a16:creationId xmlns:a16="http://schemas.microsoft.com/office/drawing/2014/main" id="{D371F3AC-36AC-4196-BD8A-26D1E192605A}"/>
                  </a:ext>
                </a:extLst>
              </p:cNvPr>
              <p:cNvSpPr>
                <a:spLocks/>
              </p:cNvSpPr>
              <p:nvPr/>
            </p:nvSpPr>
            <p:spPr bwMode="hidden">
              <a:xfrm>
                <a:off x="2748" y="2230"/>
                <a:ext cx="3007" cy="2085"/>
              </a:xfrm>
              <a:custGeom>
                <a:avLst/>
                <a:gdLst/>
                <a:ahLst/>
                <a:cxnLst>
                  <a:cxn ang="0">
                    <a:pos x="1433" y="474"/>
                  </a:cxn>
                  <a:cxn ang="0">
                    <a:pos x="1460" y="528"/>
                  </a:cxn>
                  <a:cxn ang="0">
                    <a:pos x="1541" y="593"/>
                  </a:cxn>
                  <a:cxn ang="0">
                    <a:pos x="1715" y="670"/>
                  </a:cxn>
                  <a:cxn ang="0">
                    <a:pos x="1927" y="735"/>
                  </a:cxn>
                  <a:cxn ang="0">
                    <a:pos x="2155" y="789"/>
                  </a:cxn>
                  <a:cxn ang="0">
                    <a:pos x="2372" y="849"/>
                  </a:cxn>
                  <a:cxn ang="0">
                    <a:pos x="2551" y="920"/>
                  </a:cxn>
                  <a:cxn ang="0">
                    <a:pos x="2638" y="980"/>
                  </a:cxn>
                  <a:cxn ang="0">
                    <a:pos x="2676" y="1029"/>
                  </a:cxn>
                  <a:cxn ang="0">
                    <a:pos x="2681" y="1083"/>
                  </a:cxn>
                  <a:cxn ang="0">
                    <a:pos x="2665" y="1127"/>
                  </a:cxn>
                  <a:cxn ang="0">
                    <a:pos x="2616" y="1170"/>
                  </a:cxn>
                  <a:cxn ang="0">
                    <a:pos x="2545" y="1208"/>
                  </a:cxn>
                  <a:cxn ang="0">
                    <a:pos x="2448" y="1241"/>
                  </a:cxn>
                  <a:cxn ang="0">
                    <a:pos x="2328" y="1274"/>
                  </a:cxn>
                  <a:cxn ang="0">
                    <a:pos x="2106" y="1328"/>
                  </a:cxn>
                  <a:cxn ang="0">
                    <a:pos x="1742" y="1421"/>
                  </a:cxn>
                  <a:cxn ang="0">
                    <a:pos x="1308" y="1540"/>
                  </a:cxn>
                  <a:cxn ang="0">
                    <a:pos x="820" y="1709"/>
                  </a:cxn>
                  <a:cxn ang="0">
                    <a:pos x="282" y="1943"/>
                  </a:cxn>
                  <a:cxn ang="0">
                    <a:pos x="152" y="2085"/>
                  </a:cxn>
                  <a:cxn ang="0">
                    <a:pos x="386" y="1992"/>
                  </a:cxn>
                  <a:cxn ang="0">
                    <a:pos x="700" y="1834"/>
                  </a:cxn>
                  <a:cxn ang="0">
                    <a:pos x="1064" y="1693"/>
                  </a:cxn>
                  <a:cxn ang="0">
                    <a:pos x="1661" y="1497"/>
                  </a:cxn>
                  <a:cxn ang="0">
                    <a:pos x="1845" y="1442"/>
                  </a:cxn>
                  <a:cxn ang="0">
                    <a:pos x="2252" y="1339"/>
                  </a:cxn>
                  <a:cxn ang="0">
                    <a:pos x="2551" y="1263"/>
                  </a:cxn>
                  <a:cxn ang="0">
                    <a:pos x="2730" y="1214"/>
                  </a:cxn>
                  <a:cxn ang="0">
                    <a:pos x="2876" y="1170"/>
                  </a:cxn>
                  <a:cxn ang="0">
                    <a:pos x="2974" y="1132"/>
                  </a:cxn>
                  <a:cxn ang="0">
                    <a:pos x="3007" y="871"/>
                  </a:cxn>
                  <a:cxn ang="0">
                    <a:pos x="2860" y="844"/>
                  </a:cxn>
                  <a:cxn ang="0">
                    <a:pos x="2670" y="806"/>
                  </a:cxn>
                  <a:cxn ang="0">
                    <a:pos x="2458" y="757"/>
                  </a:cxn>
                  <a:cxn ang="0">
                    <a:pos x="2138" y="670"/>
                  </a:cxn>
                  <a:cxn ang="0">
                    <a:pos x="1959" y="604"/>
                  </a:cxn>
                  <a:cxn ang="0">
                    <a:pos x="1824" y="534"/>
                  </a:cxn>
                  <a:cxn ang="0">
                    <a:pos x="1769" y="474"/>
                  </a:cxn>
                  <a:cxn ang="0">
                    <a:pos x="1753" y="436"/>
                  </a:cxn>
                  <a:cxn ang="0">
                    <a:pos x="1780" y="381"/>
                  </a:cxn>
                  <a:cxn ang="0">
                    <a:pos x="1862" y="316"/>
                  </a:cxn>
                  <a:cxn ang="0">
                    <a:pos x="1986" y="267"/>
                  </a:cxn>
                  <a:cxn ang="0">
                    <a:pos x="2149" y="229"/>
                  </a:cxn>
                  <a:cxn ang="0">
                    <a:pos x="2431" y="180"/>
                  </a:cxn>
                  <a:cxn ang="0">
                    <a:pos x="2827" y="125"/>
                  </a:cxn>
                  <a:cxn ang="0">
                    <a:pos x="3007" y="87"/>
                  </a:cxn>
                  <a:cxn ang="0">
                    <a:pos x="2909" y="22"/>
                  </a:cxn>
                  <a:cxn ang="0">
                    <a:pos x="2676" y="66"/>
                  </a:cxn>
                  <a:cxn ang="0">
                    <a:pos x="2285" y="120"/>
                  </a:cxn>
                  <a:cxn ang="0">
                    <a:pos x="2030" y="158"/>
                  </a:cxn>
                  <a:cxn ang="0">
                    <a:pos x="1791" y="202"/>
                  </a:cxn>
                  <a:cxn ang="0">
                    <a:pos x="1601" y="261"/>
                  </a:cxn>
                  <a:cxn ang="0">
                    <a:pos x="1471" y="338"/>
                  </a:cxn>
                  <a:cxn ang="0">
                    <a:pos x="1438" y="387"/>
                  </a:cxn>
                  <a:cxn ang="0">
                    <a:pos x="1427" y="441"/>
                  </a:cxn>
                </a:cxnLst>
                <a:rect l="0" t="0" r="r" b="b"/>
                <a:pathLst>
                  <a:path w="3007" h="2085">
                    <a:moveTo>
                      <a:pt x="1427" y="441"/>
                    </a:moveTo>
                    <a:lnTo>
                      <a:pt x="1433" y="474"/>
                    </a:lnTo>
                    <a:lnTo>
                      <a:pt x="1444" y="501"/>
                    </a:lnTo>
                    <a:lnTo>
                      <a:pt x="1460" y="528"/>
                    </a:lnTo>
                    <a:lnTo>
                      <a:pt x="1482" y="550"/>
                    </a:lnTo>
                    <a:lnTo>
                      <a:pt x="1541" y="593"/>
                    </a:lnTo>
                    <a:lnTo>
                      <a:pt x="1623" y="637"/>
                    </a:lnTo>
                    <a:lnTo>
                      <a:pt x="1715" y="670"/>
                    </a:lnTo>
                    <a:lnTo>
                      <a:pt x="1818" y="702"/>
                    </a:lnTo>
                    <a:lnTo>
                      <a:pt x="1927" y="735"/>
                    </a:lnTo>
                    <a:lnTo>
                      <a:pt x="2041" y="762"/>
                    </a:lnTo>
                    <a:lnTo>
                      <a:pt x="2155" y="789"/>
                    </a:lnTo>
                    <a:lnTo>
                      <a:pt x="2269" y="822"/>
                    </a:lnTo>
                    <a:lnTo>
                      <a:pt x="2372" y="849"/>
                    </a:lnTo>
                    <a:lnTo>
                      <a:pt x="2464" y="882"/>
                    </a:lnTo>
                    <a:lnTo>
                      <a:pt x="2551" y="920"/>
                    </a:lnTo>
                    <a:lnTo>
                      <a:pt x="2616" y="958"/>
                    </a:lnTo>
                    <a:lnTo>
                      <a:pt x="2638" y="980"/>
                    </a:lnTo>
                    <a:lnTo>
                      <a:pt x="2659" y="1007"/>
                    </a:lnTo>
                    <a:lnTo>
                      <a:pt x="2676" y="1029"/>
                    </a:lnTo>
                    <a:lnTo>
                      <a:pt x="2681" y="1056"/>
                    </a:lnTo>
                    <a:lnTo>
                      <a:pt x="2681" y="1083"/>
                    </a:lnTo>
                    <a:lnTo>
                      <a:pt x="2676" y="1105"/>
                    </a:lnTo>
                    <a:lnTo>
                      <a:pt x="2665" y="1127"/>
                    </a:lnTo>
                    <a:lnTo>
                      <a:pt x="2643" y="1149"/>
                    </a:lnTo>
                    <a:lnTo>
                      <a:pt x="2616" y="1170"/>
                    </a:lnTo>
                    <a:lnTo>
                      <a:pt x="2583" y="1187"/>
                    </a:lnTo>
                    <a:lnTo>
                      <a:pt x="2545" y="1208"/>
                    </a:lnTo>
                    <a:lnTo>
                      <a:pt x="2502" y="1225"/>
                    </a:lnTo>
                    <a:lnTo>
                      <a:pt x="2448" y="1241"/>
                    </a:lnTo>
                    <a:lnTo>
                      <a:pt x="2388" y="1257"/>
                    </a:lnTo>
                    <a:lnTo>
                      <a:pt x="2328" y="1274"/>
                    </a:lnTo>
                    <a:lnTo>
                      <a:pt x="2258" y="1290"/>
                    </a:lnTo>
                    <a:lnTo>
                      <a:pt x="2106" y="1328"/>
                    </a:lnTo>
                    <a:lnTo>
                      <a:pt x="1932" y="1372"/>
                    </a:lnTo>
                    <a:lnTo>
                      <a:pt x="1742" y="1421"/>
                    </a:lnTo>
                    <a:lnTo>
                      <a:pt x="1531" y="1475"/>
                    </a:lnTo>
                    <a:lnTo>
                      <a:pt x="1308" y="1540"/>
                    </a:lnTo>
                    <a:lnTo>
                      <a:pt x="1069" y="1617"/>
                    </a:lnTo>
                    <a:lnTo>
                      <a:pt x="820" y="1709"/>
                    </a:lnTo>
                    <a:lnTo>
                      <a:pt x="554" y="1818"/>
                    </a:lnTo>
                    <a:lnTo>
                      <a:pt x="282" y="1943"/>
                    </a:lnTo>
                    <a:lnTo>
                      <a:pt x="0" y="2085"/>
                    </a:lnTo>
                    <a:lnTo>
                      <a:pt x="152" y="2085"/>
                    </a:lnTo>
                    <a:lnTo>
                      <a:pt x="244" y="2074"/>
                    </a:lnTo>
                    <a:lnTo>
                      <a:pt x="386" y="1992"/>
                    </a:lnTo>
                    <a:lnTo>
                      <a:pt x="537" y="1910"/>
                    </a:lnTo>
                    <a:lnTo>
                      <a:pt x="700" y="1834"/>
                    </a:lnTo>
                    <a:lnTo>
                      <a:pt x="879" y="1763"/>
                    </a:lnTo>
                    <a:lnTo>
                      <a:pt x="1064" y="1693"/>
                    </a:lnTo>
                    <a:lnTo>
                      <a:pt x="1259" y="1622"/>
                    </a:lnTo>
                    <a:lnTo>
                      <a:pt x="1661" y="1497"/>
                    </a:lnTo>
                    <a:lnTo>
                      <a:pt x="1748" y="1470"/>
                    </a:lnTo>
                    <a:lnTo>
                      <a:pt x="1845" y="1442"/>
                    </a:lnTo>
                    <a:lnTo>
                      <a:pt x="2046" y="1393"/>
                    </a:lnTo>
                    <a:lnTo>
                      <a:pt x="2252" y="1339"/>
                    </a:lnTo>
                    <a:lnTo>
                      <a:pt x="2458" y="1285"/>
                    </a:lnTo>
                    <a:lnTo>
                      <a:pt x="2551" y="1263"/>
                    </a:lnTo>
                    <a:lnTo>
                      <a:pt x="2643" y="1236"/>
                    </a:lnTo>
                    <a:lnTo>
                      <a:pt x="2730" y="1214"/>
                    </a:lnTo>
                    <a:lnTo>
                      <a:pt x="2806" y="1192"/>
                    </a:lnTo>
                    <a:lnTo>
                      <a:pt x="2876" y="1170"/>
                    </a:lnTo>
                    <a:lnTo>
                      <a:pt x="2931" y="1149"/>
                    </a:lnTo>
                    <a:lnTo>
                      <a:pt x="2974" y="1132"/>
                    </a:lnTo>
                    <a:lnTo>
                      <a:pt x="3007" y="1116"/>
                    </a:lnTo>
                    <a:lnTo>
                      <a:pt x="3007" y="871"/>
                    </a:lnTo>
                    <a:lnTo>
                      <a:pt x="2941" y="860"/>
                    </a:lnTo>
                    <a:lnTo>
                      <a:pt x="2860" y="844"/>
                    </a:lnTo>
                    <a:lnTo>
                      <a:pt x="2773" y="827"/>
                    </a:lnTo>
                    <a:lnTo>
                      <a:pt x="2670" y="806"/>
                    </a:lnTo>
                    <a:lnTo>
                      <a:pt x="2567" y="784"/>
                    </a:lnTo>
                    <a:lnTo>
                      <a:pt x="2458" y="757"/>
                    </a:lnTo>
                    <a:lnTo>
                      <a:pt x="2241" y="702"/>
                    </a:lnTo>
                    <a:lnTo>
                      <a:pt x="2138" y="670"/>
                    </a:lnTo>
                    <a:lnTo>
                      <a:pt x="2046" y="637"/>
                    </a:lnTo>
                    <a:lnTo>
                      <a:pt x="1959" y="604"/>
                    </a:lnTo>
                    <a:lnTo>
                      <a:pt x="1883" y="566"/>
                    </a:lnTo>
                    <a:lnTo>
                      <a:pt x="1824" y="534"/>
                    </a:lnTo>
                    <a:lnTo>
                      <a:pt x="1780" y="495"/>
                    </a:lnTo>
                    <a:lnTo>
                      <a:pt x="1769" y="474"/>
                    </a:lnTo>
                    <a:lnTo>
                      <a:pt x="1758" y="457"/>
                    </a:lnTo>
                    <a:lnTo>
                      <a:pt x="1753" y="436"/>
                    </a:lnTo>
                    <a:lnTo>
                      <a:pt x="1758" y="419"/>
                    </a:lnTo>
                    <a:lnTo>
                      <a:pt x="1780" y="381"/>
                    </a:lnTo>
                    <a:lnTo>
                      <a:pt x="1813" y="343"/>
                    </a:lnTo>
                    <a:lnTo>
                      <a:pt x="1862" y="316"/>
                    </a:lnTo>
                    <a:lnTo>
                      <a:pt x="1921" y="289"/>
                    </a:lnTo>
                    <a:lnTo>
                      <a:pt x="1986" y="267"/>
                    </a:lnTo>
                    <a:lnTo>
                      <a:pt x="2062" y="245"/>
                    </a:lnTo>
                    <a:lnTo>
                      <a:pt x="2149" y="229"/>
                    </a:lnTo>
                    <a:lnTo>
                      <a:pt x="2236" y="213"/>
                    </a:lnTo>
                    <a:lnTo>
                      <a:pt x="2431" y="180"/>
                    </a:lnTo>
                    <a:lnTo>
                      <a:pt x="2627" y="158"/>
                    </a:lnTo>
                    <a:lnTo>
                      <a:pt x="2827" y="125"/>
                    </a:lnTo>
                    <a:lnTo>
                      <a:pt x="2920" y="109"/>
                    </a:lnTo>
                    <a:lnTo>
                      <a:pt x="3007" y="87"/>
                    </a:lnTo>
                    <a:lnTo>
                      <a:pt x="3007" y="0"/>
                    </a:lnTo>
                    <a:lnTo>
                      <a:pt x="2909" y="22"/>
                    </a:lnTo>
                    <a:lnTo>
                      <a:pt x="2795" y="44"/>
                    </a:lnTo>
                    <a:lnTo>
                      <a:pt x="2676" y="66"/>
                    </a:lnTo>
                    <a:lnTo>
                      <a:pt x="2551" y="82"/>
                    </a:lnTo>
                    <a:lnTo>
                      <a:pt x="2285" y="120"/>
                    </a:lnTo>
                    <a:lnTo>
                      <a:pt x="2155" y="136"/>
                    </a:lnTo>
                    <a:lnTo>
                      <a:pt x="2030" y="158"/>
                    </a:lnTo>
                    <a:lnTo>
                      <a:pt x="1905" y="174"/>
                    </a:lnTo>
                    <a:lnTo>
                      <a:pt x="1791" y="202"/>
                    </a:lnTo>
                    <a:lnTo>
                      <a:pt x="1688" y="229"/>
                    </a:lnTo>
                    <a:lnTo>
                      <a:pt x="1601" y="261"/>
                    </a:lnTo>
                    <a:lnTo>
                      <a:pt x="1525" y="300"/>
                    </a:lnTo>
                    <a:lnTo>
                      <a:pt x="1471" y="338"/>
                    </a:lnTo>
                    <a:lnTo>
                      <a:pt x="1455" y="359"/>
                    </a:lnTo>
                    <a:lnTo>
                      <a:pt x="1438" y="387"/>
                    </a:lnTo>
                    <a:lnTo>
                      <a:pt x="1427" y="414"/>
                    </a:lnTo>
                    <a:lnTo>
                      <a:pt x="1427" y="441"/>
                    </a:lnTo>
                    <a:close/>
                  </a:path>
                </a:pathLst>
              </a:custGeom>
              <a:solidFill>
                <a:srgbClr val="003399"/>
              </a:solidFill>
              <a:ln w="9525" cap="flat" algn="ctr">
                <a:noFill/>
                <a:prstDash val="solid"/>
                <a:round/>
                <a:headEnd type="none" w="med" len="med"/>
                <a:tailEnd type="none" w="med" len="med"/>
              </a:ln>
              <a:effectLst/>
            </p:spPr>
            <p:txBody>
              <a:bodyPr/>
              <a:lstStyle/>
              <a:p>
                <a:pPr>
                  <a:defRPr/>
                </a:pPr>
                <a:endParaRPr lang="zh-CN" altLang="en-US">
                  <a:latin typeface="Garamond" charset="0"/>
                  <a:ea typeface="宋体" charset="-122"/>
                </a:endParaRPr>
              </a:p>
            </p:txBody>
          </p:sp>
          <p:sp>
            <p:nvSpPr>
              <p:cNvPr id="1034" name="Freeform 10">
                <a:extLst>
                  <a:ext uri="{FF2B5EF4-FFF2-40B4-BE49-F238E27FC236}">
                    <a16:creationId xmlns:a16="http://schemas.microsoft.com/office/drawing/2014/main" id="{BBFE9184-CBDA-4820-8342-BCF69CA6A16C}"/>
                  </a:ext>
                </a:extLst>
              </p:cNvPr>
              <p:cNvSpPr>
                <a:spLocks/>
              </p:cNvSpPr>
              <p:nvPr/>
            </p:nvSpPr>
            <p:spPr bwMode="hidden">
              <a:xfrm>
                <a:off x="4501" y="2317"/>
                <a:ext cx="1248" cy="539"/>
              </a:xfrm>
              <a:custGeom>
                <a:avLst/>
                <a:gdLst/>
                <a:ahLst/>
                <a:cxnLst>
                  <a:cxn ang="0">
                    <a:pos x="0" y="332"/>
                  </a:cxn>
                  <a:cxn ang="0">
                    <a:pos x="0" y="360"/>
                  </a:cxn>
                  <a:cxn ang="0">
                    <a:pos x="5" y="387"/>
                  </a:cxn>
                  <a:cxn ang="0">
                    <a:pos x="27" y="414"/>
                  </a:cxn>
                  <a:cxn ang="0">
                    <a:pos x="54" y="436"/>
                  </a:cxn>
                  <a:cxn ang="0">
                    <a:pos x="92" y="463"/>
                  </a:cxn>
                  <a:cxn ang="0">
                    <a:pos x="141" y="490"/>
                  </a:cxn>
                  <a:cxn ang="0">
                    <a:pos x="195" y="512"/>
                  </a:cxn>
                  <a:cxn ang="0">
                    <a:pos x="255" y="539"/>
                  </a:cxn>
                  <a:cxn ang="0">
                    <a:pos x="212" y="517"/>
                  </a:cxn>
                  <a:cxn ang="0">
                    <a:pos x="179" y="490"/>
                  </a:cxn>
                  <a:cxn ang="0">
                    <a:pos x="157" y="468"/>
                  </a:cxn>
                  <a:cxn ang="0">
                    <a:pos x="141" y="447"/>
                  </a:cxn>
                  <a:cxn ang="0">
                    <a:pos x="136" y="425"/>
                  </a:cxn>
                  <a:cxn ang="0">
                    <a:pos x="136" y="403"/>
                  </a:cxn>
                  <a:cxn ang="0">
                    <a:pos x="141" y="381"/>
                  </a:cxn>
                  <a:cxn ang="0">
                    <a:pos x="157" y="365"/>
                  </a:cxn>
                  <a:cxn ang="0">
                    <a:pos x="179" y="343"/>
                  </a:cxn>
                  <a:cxn ang="0">
                    <a:pos x="201" y="327"/>
                  </a:cxn>
                  <a:cxn ang="0">
                    <a:pos x="266" y="294"/>
                  </a:cxn>
                  <a:cxn ang="0">
                    <a:pos x="353" y="262"/>
                  </a:cxn>
                  <a:cxn ang="0">
                    <a:pos x="445" y="234"/>
                  </a:cxn>
                  <a:cxn ang="0">
                    <a:pos x="554" y="213"/>
                  </a:cxn>
                  <a:cxn ang="0">
                    <a:pos x="662" y="191"/>
                  </a:cxn>
                  <a:cxn ang="0">
                    <a:pos x="890" y="153"/>
                  </a:cxn>
                  <a:cxn ang="0">
                    <a:pos x="993" y="136"/>
                  </a:cxn>
                  <a:cxn ang="0">
                    <a:pos x="1091" y="120"/>
                  </a:cxn>
                  <a:cxn ang="0">
                    <a:pos x="1178" y="115"/>
                  </a:cxn>
                  <a:cxn ang="0">
                    <a:pos x="1248" y="104"/>
                  </a:cxn>
                  <a:cxn ang="0">
                    <a:pos x="1248" y="0"/>
                  </a:cxn>
                  <a:cxn ang="0">
                    <a:pos x="1161" y="22"/>
                  </a:cxn>
                  <a:cxn ang="0">
                    <a:pos x="1069" y="38"/>
                  </a:cxn>
                  <a:cxn ang="0">
                    <a:pos x="874" y="71"/>
                  </a:cxn>
                  <a:cxn ang="0">
                    <a:pos x="673" y="93"/>
                  </a:cxn>
                  <a:cxn ang="0">
                    <a:pos x="483" y="126"/>
                  </a:cxn>
                  <a:cxn ang="0">
                    <a:pos x="391" y="142"/>
                  </a:cxn>
                  <a:cxn ang="0">
                    <a:pos x="309" y="158"/>
                  </a:cxn>
                  <a:cxn ang="0">
                    <a:pos x="228" y="180"/>
                  </a:cxn>
                  <a:cxn ang="0">
                    <a:pos x="163" y="202"/>
                  </a:cxn>
                  <a:cxn ang="0">
                    <a:pos x="103" y="229"/>
                  </a:cxn>
                  <a:cxn ang="0">
                    <a:pos x="54" y="256"/>
                  </a:cxn>
                  <a:cxn ang="0">
                    <a:pos x="22" y="294"/>
                  </a:cxn>
                  <a:cxn ang="0">
                    <a:pos x="0" y="332"/>
                  </a:cxn>
                  <a:cxn ang="0">
                    <a:pos x="0" y="332"/>
                  </a:cxn>
                </a:cxnLst>
                <a:rect l="0" t="0" r="r" b="b"/>
                <a:pathLst>
                  <a:path w="1248" h="539">
                    <a:moveTo>
                      <a:pt x="0" y="332"/>
                    </a:moveTo>
                    <a:lnTo>
                      <a:pt x="0" y="360"/>
                    </a:lnTo>
                    <a:lnTo>
                      <a:pt x="5" y="387"/>
                    </a:lnTo>
                    <a:lnTo>
                      <a:pt x="27" y="414"/>
                    </a:lnTo>
                    <a:lnTo>
                      <a:pt x="54" y="436"/>
                    </a:lnTo>
                    <a:lnTo>
                      <a:pt x="92" y="463"/>
                    </a:lnTo>
                    <a:lnTo>
                      <a:pt x="141" y="490"/>
                    </a:lnTo>
                    <a:lnTo>
                      <a:pt x="195" y="512"/>
                    </a:lnTo>
                    <a:lnTo>
                      <a:pt x="255" y="539"/>
                    </a:lnTo>
                    <a:lnTo>
                      <a:pt x="212" y="517"/>
                    </a:lnTo>
                    <a:lnTo>
                      <a:pt x="179" y="490"/>
                    </a:lnTo>
                    <a:lnTo>
                      <a:pt x="157" y="468"/>
                    </a:lnTo>
                    <a:lnTo>
                      <a:pt x="141" y="447"/>
                    </a:lnTo>
                    <a:lnTo>
                      <a:pt x="136" y="425"/>
                    </a:lnTo>
                    <a:lnTo>
                      <a:pt x="136" y="403"/>
                    </a:lnTo>
                    <a:lnTo>
                      <a:pt x="141" y="381"/>
                    </a:lnTo>
                    <a:lnTo>
                      <a:pt x="157" y="365"/>
                    </a:lnTo>
                    <a:lnTo>
                      <a:pt x="179" y="343"/>
                    </a:lnTo>
                    <a:lnTo>
                      <a:pt x="201" y="327"/>
                    </a:lnTo>
                    <a:lnTo>
                      <a:pt x="266" y="294"/>
                    </a:lnTo>
                    <a:lnTo>
                      <a:pt x="353" y="262"/>
                    </a:lnTo>
                    <a:lnTo>
                      <a:pt x="445" y="234"/>
                    </a:lnTo>
                    <a:lnTo>
                      <a:pt x="554" y="213"/>
                    </a:lnTo>
                    <a:lnTo>
                      <a:pt x="662" y="191"/>
                    </a:lnTo>
                    <a:lnTo>
                      <a:pt x="890" y="153"/>
                    </a:lnTo>
                    <a:lnTo>
                      <a:pt x="993" y="136"/>
                    </a:lnTo>
                    <a:lnTo>
                      <a:pt x="1091" y="120"/>
                    </a:lnTo>
                    <a:lnTo>
                      <a:pt x="1178" y="115"/>
                    </a:lnTo>
                    <a:lnTo>
                      <a:pt x="1248" y="104"/>
                    </a:lnTo>
                    <a:lnTo>
                      <a:pt x="1248" y="0"/>
                    </a:lnTo>
                    <a:lnTo>
                      <a:pt x="1161" y="22"/>
                    </a:lnTo>
                    <a:lnTo>
                      <a:pt x="1069" y="38"/>
                    </a:lnTo>
                    <a:lnTo>
                      <a:pt x="874" y="71"/>
                    </a:lnTo>
                    <a:lnTo>
                      <a:pt x="673" y="93"/>
                    </a:lnTo>
                    <a:lnTo>
                      <a:pt x="483" y="126"/>
                    </a:lnTo>
                    <a:lnTo>
                      <a:pt x="391" y="142"/>
                    </a:lnTo>
                    <a:lnTo>
                      <a:pt x="309" y="158"/>
                    </a:lnTo>
                    <a:lnTo>
                      <a:pt x="228" y="180"/>
                    </a:lnTo>
                    <a:lnTo>
                      <a:pt x="163" y="202"/>
                    </a:lnTo>
                    <a:lnTo>
                      <a:pt x="103" y="229"/>
                    </a:lnTo>
                    <a:lnTo>
                      <a:pt x="54" y="256"/>
                    </a:lnTo>
                    <a:lnTo>
                      <a:pt x="22" y="294"/>
                    </a:lnTo>
                    <a:lnTo>
                      <a:pt x="0" y="332"/>
                    </a:lnTo>
                    <a:close/>
                  </a:path>
                </a:pathLst>
              </a:custGeom>
              <a:gradFill rotWithShape="0">
                <a:gsLst>
                  <a:gs pos="0">
                    <a:srgbClr val="002D87"/>
                  </a:gs>
                  <a:gs pos="100000">
                    <a:srgbClr val="003399"/>
                  </a:gs>
                </a:gsLst>
                <a:lin ang="2700000"/>
              </a:gradFill>
              <a:ln w="9525" cap="flat" algn="ctr">
                <a:noFill/>
                <a:prstDash val="solid"/>
                <a:round/>
                <a:headEnd type="none" w="med" len="med"/>
                <a:tailEnd type="none" w="med" len="med"/>
              </a:ln>
              <a:effectLst/>
            </p:spPr>
            <p:txBody>
              <a:bodyPr/>
              <a:lstStyle/>
              <a:p>
                <a:pPr>
                  <a:defRPr/>
                </a:pPr>
                <a:endParaRPr lang="zh-CN" altLang="en-US">
                  <a:latin typeface="Garamond" charset="0"/>
                  <a:ea typeface="宋体" charset="-122"/>
                </a:endParaRPr>
              </a:p>
            </p:txBody>
          </p:sp>
        </p:grpSp>
        <p:sp>
          <p:nvSpPr>
            <p:cNvPr id="1035" name="Freeform 11">
              <a:extLst>
                <a:ext uri="{FF2B5EF4-FFF2-40B4-BE49-F238E27FC236}">
                  <a16:creationId xmlns:a16="http://schemas.microsoft.com/office/drawing/2014/main" id="{9DB16110-02F7-4247-A966-1291DA5A9F11}"/>
                </a:ext>
              </a:extLst>
            </p:cNvPr>
            <p:cNvSpPr>
              <a:spLocks/>
            </p:cNvSpPr>
            <p:nvPr/>
          </p:nvSpPr>
          <p:spPr bwMode="hidden">
            <a:xfrm>
              <a:off x="3322" y="1341"/>
              <a:ext cx="1825" cy="1537"/>
            </a:xfrm>
            <a:custGeom>
              <a:avLst/>
              <a:gdLst/>
              <a:ahLst/>
              <a:cxnLst>
                <a:cxn ang="0">
                  <a:pos x="982" y="1061"/>
                </a:cxn>
                <a:cxn ang="0">
                  <a:pos x="1357" y="1012"/>
                </a:cxn>
                <a:cxn ang="0">
                  <a:pos x="1666" y="957"/>
                </a:cxn>
                <a:cxn ang="0">
                  <a:pos x="1916" y="897"/>
                </a:cxn>
                <a:cxn ang="0">
                  <a:pos x="2100" y="832"/>
                </a:cxn>
                <a:cxn ang="0">
                  <a:pos x="2220" y="756"/>
                </a:cxn>
                <a:cxn ang="0">
                  <a:pos x="2285" y="669"/>
                </a:cxn>
                <a:cxn ang="0">
                  <a:pos x="2290" y="560"/>
                </a:cxn>
                <a:cxn ang="0">
                  <a:pos x="2241" y="457"/>
                </a:cxn>
                <a:cxn ang="0">
                  <a:pos x="2144" y="364"/>
                </a:cxn>
                <a:cxn ang="0">
                  <a:pos x="2008" y="277"/>
                </a:cxn>
                <a:cxn ang="0">
                  <a:pos x="1769" y="157"/>
                </a:cxn>
                <a:cxn ang="0">
                  <a:pos x="1612" y="92"/>
                </a:cxn>
                <a:cxn ang="0">
                  <a:pos x="1476" y="43"/>
                </a:cxn>
                <a:cxn ang="0">
                  <a:pos x="1384" y="10"/>
                </a:cxn>
                <a:cxn ang="0">
                  <a:pos x="1346" y="0"/>
                </a:cxn>
                <a:cxn ang="0">
                  <a:pos x="1655" y="119"/>
                </a:cxn>
                <a:cxn ang="0">
                  <a:pos x="1948" y="255"/>
                </a:cxn>
                <a:cxn ang="0">
                  <a:pos x="2068" y="326"/>
                </a:cxn>
                <a:cxn ang="0">
                  <a:pos x="2171" y="402"/>
                </a:cxn>
                <a:cxn ang="0">
                  <a:pos x="2236" y="478"/>
                </a:cxn>
                <a:cxn ang="0">
                  <a:pos x="2263" y="560"/>
                </a:cxn>
                <a:cxn ang="0">
                  <a:pos x="2241" y="636"/>
                </a:cxn>
                <a:cxn ang="0">
                  <a:pos x="2171" y="702"/>
                </a:cxn>
                <a:cxn ang="0">
                  <a:pos x="2062" y="756"/>
                </a:cxn>
                <a:cxn ang="0">
                  <a:pos x="1921" y="800"/>
                </a:cxn>
                <a:cxn ang="0">
                  <a:pos x="1748" y="843"/>
                </a:cxn>
                <a:cxn ang="0">
                  <a:pos x="1351" y="908"/>
                </a:cxn>
                <a:cxn ang="0">
                  <a:pos x="923" y="968"/>
                </a:cxn>
                <a:cxn ang="0">
                  <a:pos x="521" y="1028"/>
                </a:cxn>
                <a:cxn ang="0">
                  <a:pos x="353" y="1066"/>
                </a:cxn>
                <a:cxn ang="0">
                  <a:pos x="206" y="1104"/>
                </a:cxn>
                <a:cxn ang="0">
                  <a:pos x="92" y="1148"/>
                </a:cxn>
                <a:cxn ang="0">
                  <a:pos x="22" y="1202"/>
                </a:cxn>
                <a:cxn ang="0">
                  <a:pos x="0" y="1262"/>
                </a:cxn>
                <a:cxn ang="0">
                  <a:pos x="27" y="1327"/>
                </a:cxn>
                <a:cxn ang="0">
                  <a:pos x="98" y="1382"/>
                </a:cxn>
                <a:cxn ang="0">
                  <a:pos x="196" y="1425"/>
                </a:cxn>
                <a:cxn ang="0">
                  <a:pos x="326" y="1469"/>
                </a:cxn>
                <a:cxn ang="0">
                  <a:pos x="217" y="1414"/>
                </a:cxn>
                <a:cxn ang="0">
                  <a:pos x="147" y="1360"/>
                </a:cxn>
                <a:cxn ang="0">
                  <a:pos x="120" y="1306"/>
                </a:cxn>
                <a:cxn ang="0">
                  <a:pos x="141" y="1257"/>
                </a:cxn>
                <a:cxn ang="0">
                  <a:pos x="212" y="1208"/>
                </a:cxn>
                <a:cxn ang="0">
                  <a:pos x="342" y="1164"/>
                </a:cxn>
                <a:cxn ang="0">
                  <a:pos x="527" y="1121"/>
                </a:cxn>
                <a:cxn ang="0">
                  <a:pos x="771" y="1088"/>
                </a:cxn>
              </a:cxnLst>
              <a:rect l="0" t="0" r="r" b="b"/>
              <a:pathLst>
                <a:path w="2296" h="1469">
                  <a:moveTo>
                    <a:pt x="771" y="1088"/>
                  </a:moveTo>
                  <a:lnTo>
                    <a:pt x="982" y="1061"/>
                  </a:lnTo>
                  <a:lnTo>
                    <a:pt x="1178" y="1034"/>
                  </a:lnTo>
                  <a:lnTo>
                    <a:pt x="1357" y="1012"/>
                  </a:lnTo>
                  <a:lnTo>
                    <a:pt x="1520" y="985"/>
                  </a:lnTo>
                  <a:lnTo>
                    <a:pt x="1666" y="957"/>
                  </a:lnTo>
                  <a:lnTo>
                    <a:pt x="1796" y="930"/>
                  </a:lnTo>
                  <a:lnTo>
                    <a:pt x="1916" y="897"/>
                  </a:lnTo>
                  <a:lnTo>
                    <a:pt x="2013" y="870"/>
                  </a:lnTo>
                  <a:lnTo>
                    <a:pt x="2100" y="832"/>
                  </a:lnTo>
                  <a:lnTo>
                    <a:pt x="2171" y="800"/>
                  </a:lnTo>
                  <a:lnTo>
                    <a:pt x="2220" y="756"/>
                  </a:lnTo>
                  <a:lnTo>
                    <a:pt x="2263" y="712"/>
                  </a:lnTo>
                  <a:lnTo>
                    <a:pt x="2285" y="669"/>
                  </a:lnTo>
                  <a:lnTo>
                    <a:pt x="2296" y="614"/>
                  </a:lnTo>
                  <a:lnTo>
                    <a:pt x="2290" y="560"/>
                  </a:lnTo>
                  <a:lnTo>
                    <a:pt x="2269" y="500"/>
                  </a:lnTo>
                  <a:lnTo>
                    <a:pt x="2241" y="457"/>
                  </a:lnTo>
                  <a:lnTo>
                    <a:pt x="2198" y="408"/>
                  </a:lnTo>
                  <a:lnTo>
                    <a:pt x="2144" y="364"/>
                  </a:lnTo>
                  <a:lnTo>
                    <a:pt x="2079" y="321"/>
                  </a:lnTo>
                  <a:lnTo>
                    <a:pt x="2008" y="277"/>
                  </a:lnTo>
                  <a:lnTo>
                    <a:pt x="1927" y="234"/>
                  </a:lnTo>
                  <a:lnTo>
                    <a:pt x="1769" y="157"/>
                  </a:lnTo>
                  <a:lnTo>
                    <a:pt x="1688" y="125"/>
                  </a:lnTo>
                  <a:lnTo>
                    <a:pt x="1612" y="92"/>
                  </a:lnTo>
                  <a:lnTo>
                    <a:pt x="1536" y="65"/>
                  </a:lnTo>
                  <a:lnTo>
                    <a:pt x="1476" y="43"/>
                  </a:lnTo>
                  <a:lnTo>
                    <a:pt x="1422" y="27"/>
                  </a:lnTo>
                  <a:lnTo>
                    <a:pt x="1384" y="10"/>
                  </a:lnTo>
                  <a:lnTo>
                    <a:pt x="1357" y="5"/>
                  </a:lnTo>
                  <a:lnTo>
                    <a:pt x="1346" y="0"/>
                  </a:lnTo>
                  <a:lnTo>
                    <a:pt x="1498" y="54"/>
                  </a:lnTo>
                  <a:lnTo>
                    <a:pt x="1655" y="119"/>
                  </a:lnTo>
                  <a:lnTo>
                    <a:pt x="1807" y="185"/>
                  </a:lnTo>
                  <a:lnTo>
                    <a:pt x="1948" y="255"/>
                  </a:lnTo>
                  <a:lnTo>
                    <a:pt x="2013" y="288"/>
                  </a:lnTo>
                  <a:lnTo>
                    <a:pt x="2068" y="326"/>
                  </a:lnTo>
                  <a:lnTo>
                    <a:pt x="2122" y="364"/>
                  </a:lnTo>
                  <a:lnTo>
                    <a:pt x="2171" y="402"/>
                  </a:lnTo>
                  <a:lnTo>
                    <a:pt x="2209" y="440"/>
                  </a:lnTo>
                  <a:lnTo>
                    <a:pt x="2236" y="478"/>
                  </a:lnTo>
                  <a:lnTo>
                    <a:pt x="2252" y="522"/>
                  </a:lnTo>
                  <a:lnTo>
                    <a:pt x="2263" y="560"/>
                  </a:lnTo>
                  <a:lnTo>
                    <a:pt x="2258" y="598"/>
                  </a:lnTo>
                  <a:lnTo>
                    <a:pt x="2241" y="636"/>
                  </a:lnTo>
                  <a:lnTo>
                    <a:pt x="2214" y="669"/>
                  </a:lnTo>
                  <a:lnTo>
                    <a:pt x="2171" y="702"/>
                  </a:lnTo>
                  <a:lnTo>
                    <a:pt x="2122" y="729"/>
                  </a:lnTo>
                  <a:lnTo>
                    <a:pt x="2062" y="756"/>
                  </a:lnTo>
                  <a:lnTo>
                    <a:pt x="1997" y="778"/>
                  </a:lnTo>
                  <a:lnTo>
                    <a:pt x="1921" y="800"/>
                  </a:lnTo>
                  <a:lnTo>
                    <a:pt x="1834" y="821"/>
                  </a:lnTo>
                  <a:lnTo>
                    <a:pt x="1748" y="843"/>
                  </a:lnTo>
                  <a:lnTo>
                    <a:pt x="1552" y="876"/>
                  </a:lnTo>
                  <a:lnTo>
                    <a:pt x="1351" y="908"/>
                  </a:lnTo>
                  <a:lnTo>
                    <a:pt x="1134" y="941"/>
                  </a:lnTo>
                  <a:lnTo>
                    <a:pt x="923" y="968"/>
                  </a:lnTo>
                  <a:lnTo>
                    <a:pt x="716" y="995"/>
                  </a:lnTo>
                  <a:lnTo>
                    <a:pt x="521" y="1028"/>
                  </a:lnTo>
                  <a:lnTo>
                    <a:pt x="434" y="1044"/>
                  </a:lnTo>
                  <a:lnTo>
                    <a:pt x="353" y="1066"/>
                  </a:lnTo>
                  <a:lnTo>
                    <a:pt x="277" y="1082"/>
                  </a:lnTo>
                  <a:lnTo>
                    <a:pt x="206" y="1104"/>
                  </a:lnTo>
                  <a:lnTo>
                    <a:pt x="147" y="1126"/>
                  </a:lnTo>
                  <a:lnTo>
                    <a:pt x="92" y="1148"/>
                  </a:lnTo>
                  <a:lnTo>
                    <a:pt x="54" y="1175"/>
                  </a:lnTo>
                  <a:lnTo>
                    <a:pt x="22" y="1202"/>
                  </a:lnTo>
                  <a:lnTo>
                    <a:pt x="6" y="1229"/>
                  </a:lnTo>
                  <a:lnTo>
                    <a:pt x="0" y="1262"/>
                  </a:lnTo>
                  <a:lnTo>
                    <a:pt x="11" y="1295"/>
                  </a:lnTo>
                  <a:lnTo>
                    <a:pt x="27" y="1327"/>
                  </a:lnTo>
                  <a:lnTo>
                    <a:pt x="54" y="1355"/>
                  </a:lnTo>
                  <a:lnTo>
                    <a:pt x="98" y="1382"/>
                  </a:lnTo>
                  <a:lnTo>
                    <a:pt x="141" y="1404"/>
                  </a:lnTo>
                  <a:lnTo>
                    <a:pt x="196" y="1425"/>
                  </a:lnTo>
                  <a:lnTo>
                    <a:pt x="261" y="1447"/>
                  </a:lnTo>
                  <a:lnTo>
                    <a:pt x="326" y="1469"/>
                  </a:lnTo>
                  <a:lnTo>
                    <a:pt x="266" y="1442"/>
                  </a:lnTo>
                  <a:lnTo>
                    <a:pt x="217" y="1414"/>
                  </a:lnTo>
                  <a:lnTo>
                    <a:pt x="174" y="1387"/>
                  </a:lnTo>
                  <a:lnTo>
                    <a:pt x="147" y="1360"/>
                  </a:lnTo>
                  <a:lnTo>
                    <a:pt x="125" y="1333"/>
                  </a:lnTo>
                  <a:lnTo>
                    <a:pt x="120" y="1306"/>
                  </a:lnTo>
                  <a:lnTo>
                    <a:pt x="125" y="1278"/>
                  </a:lnTo>
                  <a:lnTo>
                    <a:pt x="141" y="1257"/>
                  </a:lnTo>
                  <a:lnTo>
                    <a:pt x="174" y="1229"/>
                  </a:lnTo>
                  <a:lnTo>
                    <a:pt x="212" y="1208"/>
                  </a:lnTo>
                  <a:lnTo>
                    <a:pt x="272" y="1186"/>
                  </a:lnTo>
                  <a:lnTo>
                    <a:pt x="342" y="1164"/>
                  </a:lnTo>
                  <a:lnTo>
                    <a:pt x="423" y="1142"/>
                  </a:lnTo>
                  <a:lnTo>
                    <a:pt x="527" y="1121"/>
                  </a:lnTo>
                  <a:lnTo>
                    <a:pt x="641" y="1104"/>
                  </a:lnTo>
                  <a:lnTo>
                    <a:pt x="771" y="1088"/>
                  </a:lnTo>
                  <a:close/>
                </a:path>
              </a:pathLst>
            </a:custGeom>
            <a:gradFill rotWithShape="0">
              <a:gsLst>
                <a:gs pos="0">
                  <a:srgbClr val="002B82"/>
                </a:gs>
                <a:gs pos="100000">
                  <a:srgbClr val="003399"/>
                </a:gs>
              </a:gsLst>
              <a:lin ang="2700000"/>
            </a:gradFill>
            <a:ln w="9525" cap="flat" algn="ctr">
              <a:noFill/>
              <a:prstDash val="solid"/>
              <a:round/>
              <a:headEnd type="none" w="med" len="med"/>
              <a:tailEnd type="none" w="med" len="med"/>
            </a:ln>
            <a:effectLst/>
          </p:spPr>
          <p:txBody>
            <a:bodyPr/>
            <a:lstStyle/>
            <a:p>
              <a:pPr>
                <a:defRPr/>
              </a:pPr>
              <a:endParaRPr lang="zh-CN" altLang="en-US">
                <a:latin typeface="Garamond" charset="0"/>
                <a:ea typeface="宋体" charset="-122"/>
              </a:endParaRPr>
            </a:p>
          </p:txBody>
        </p:sp>
        <p:sp>
          <p:nvSpPr>
            <p:cNvPr id="1036" name="Freeform 12">
              <a:extLst>
                <a:ext uri="{FF2B5EF4-FFF2-40B4-BE49-F238E27FC236}">
                  <a16:creationId xmlns:a16="http://schemas.microsoft.com/office/drawing/2014/main" id="{A9A91026-21C6-4F41-973D-5447B6F41DDF}"/>
                </a:ext>
              </a:extLst>
            </p:cNvPr>
            <p:cNvSpPr>
              <a:spLocks/>
            </p:cNvSpPr>
            <p:nvPr/>
          </p:nvSpPr>
          <p:spPr bwMode="hidden">
            <a:xfrm>
              <a:off x="0" y="0"/>
              <a:ext cx="5758" cy="1776"/>
            </a:xfrm>
            <a:custGeom>
              <a:avLst/>
              <a:gdLst/>
              <a:ahLst/>
              <a:cxnLst>
                <a:cxn ang="0">
                  <a:pos x="0" y="0"/>
                </a:cxn>
                <a:cxn ang="0">
                  <a:pos x="0" y="1906"/>
                </a:cxn>
                <a:cxn ang="0">
                  <a:pos x="5740" y="1906"/>
                </a:cxn>
                <a:cxn ang="0">
                  <a:pos x="5740" y="0"/>
                </a:cxn>
                <a:cxn ang="0">
                  <a:pos x="0" y="0"/>
                </a:cxn>
                <a:cxn ang="0">
                  <a:pos x="0" y="0"/>
                </a:cxn>
              </a:cxnLst>
              <a:rect l="0" t="0" r="r" b="b"/>
              <a:pathLst>
                <a:path w="5740" h="1906">
                  <a:moveTo>
                    <a:pt x="0" y="0"/>
                  </a:moveTo>
                  <a:lnTo>
                    <a:pt x="0" y="1906"/>
                  </a:lnTo>
                  <a:lnTo>
                    <a:pt x="5740" y="1906"/>
                  </a:lnTo>
                  <a:lnTo>
                    <a:pt x="5740" y="0"/>
                  </a:lnTo>
                  <a:lnTo>
                    <a:pt x="0" y="0"/>
                  </a:lnTo>
                  <a:close/>
                </a:path>
              </a:pathLst>
            </a:custGeom>
            <a:gradFill rotWithShape="0">
              <a:gsLst>
                <a:gs pos="0">
                  <a:srgbClr val="000514"/>
                </a:gs>
                <a:gs pos="100000">
                  <a:srgbClr val="003399"/>
                </a:gs>
              </a:gsLst>
              <a:lin ang="5400000"/>
            </a:gradFill>
            <a:ln w="9525" cap="flat" algn="ctr">
              <a:noFill/>
              <a:prstDash val="solid"/>
              <a:round/>
              <a:headEnd type="none" w="med" len="med"/>
              <a:tailEnd type="none" w="med" len="med"/>
            </a:ln>
            <a:effectLst/>
          </p:spPr>
          <p:txBody>
            <a:bodyPr/>
            <a:lstStyle/>
            <a:p>
              <a:pPr>
                <a:defRPr/>
              </a:pPr>
              <a:endParaRPr lang="zh-CN" altLang="en-US">
                <a:latin typeface="Garamond" charset="0"/>
                <a:ea typeface="宋体" charset="-122"/>
              </a:endParaRPr>
            </a:p>
          </p:txBody>
        </p:sp>
      </p:grpSp>
      <p:sp>
        <p:nvSpPr>
          <p:cNvPr id="1037" name="Rectangle 13">
            <a:extLst>
              <a:ext uri="{FF2B5EF4-FFF2-40B4-BE49-F238E27FC236}">
                <a16:creationId xmlns:a16="http://schemas.microsoft.com/office/drawing/2014/main" id="{912E5BF5-7FC9-4937-A924-85372DA9B634}"/>
              </a:ext>
            </a:extLst>
          </p:cNvPr>
          <p:cNvSpPr>
            <a:spLocks noGrp="1" noChangeArrowheads="1"/>
          </p:cNvSpPr>
          <p:nvPr>
            <p:ph type="title" idx="2"/>
          </p:nvPr>
        </p:nvSpPr>
        <p:spPr bwMode="auto">
          <a:xfrm>
            <a:off x="457200" y="274638"/>
            <a:ext cx="8229600" cy="1143000"/>
          </a:xfrm>
          <a:prstGeom prst="rect">
            <a:avLst/>
          </a:prstGeom>
          <a:noFill/>
          <a:ln w="9525" cap="flat" algn="ctr">
            <a:noFill/>
            <a:prstDash val="solid"/>
            <a:miter lim="800000"/>
            <a:headEnd type="none" w="med" len="med"/>
            <a:tailEnd type="none" w="med" len="med"/>
          </a:ln>
          <a:effectLst/>
        </p:spPr>
        <p:txBody>
          <a:bodyPr vert="horz" wrap="square" lIns="91440" tIns="45720" rIns="91440" bIns="45720" numCol="1" anchor="ctr" anchorCtr="0" compatLnSpc="1">
            <a:prstTxWarp prst="textNoShape">
              <a:avLst/>
            </a:prstTxWarp>
          </a:bodyPr>
          <a:lstStyle/>
          <a:p>
            <a:pPr lvl="0"/>
            <a:r>
              <a:rPr lang="zh-CN" altLang="en-US"/>
              <a:t>单击此处编辑母版标题样式</a:t>
            </a:r>
          </a:p>
        </p:txBody>
      </p:sp>
      <p:sp>
        <p:nvSpPr>
          <p:cNvPr id="1038" name="Rectangle 14">
            <a:extLst>
              <a:ext uri="{FF2B5EF4-FFF2-40B4-BE49-F238E27FC236}">
                <a16:creationId xmlns:a16="http://schemas.microsoft.com/office/drawing/2014/main" id="{62711BA3-3570-4796-8383-08EAB6FCACBD}"/>
              </a:ext>
            </a:extLst>
          </p:cNvPr>
          <p:cNvSpPr>
            <a:spLocks noGrp="1" noChangeArrowheads="1"/>
          </p:cNvSpPr>
          <p:nvPr>
            <p:ph type="ftr" sz="quarter" idx="3"/>
          </p:nvPr>
        </p:nvSpPr>
        <p:spPr bwMode="auto">
          <a:xfrm>
            <a:off x="3124200" y="6248400"/>
            <a:ext cx="2895600" cy="476250"/>
          </a:xfrm>
          <a:prstGeom prst="rect">
            <a:avLst/>
          </a:prstGeom>
          <a:noFill/>
          <a:ln w="9525" cap="flat" algn="ctr">
            <a:noFill/>
            <a:prstDash val="solid"/>
            <a:miter lim="800000"/>
            <a:headEnd type="none" w="med" len="med"/>
            <a:tailEnd type="none" w="med" len="med"/>
          </a:ln>
          <a:effectLst/>
        </p:spPr>
        <p:txBody>
          <a:bodyPr vert="horz" wrap="square" lIns="91440" tIns="45720" rIns="91440" bIns="45720" numCol="1" anchor="b" anchorCtr="0" compatLnSpc="1">
            <a:prstTxWarp prst="textNoShape">
              <a:avLst/>
            </a:prstTxWarp>
          </a:bodyPr>
          <a:lstStyle>
            <a:lvl1pPr algn="ctr">
              <a:defRPr sz="1200">
                <a:latin typeface="Arial" charset="0"/>
                <a:ea typeface="宋体" charset="-122"/>
              </a:defRPr>
            </a:lvl1pPr>
          </a:lstStyle>
          <a:p>
            <a:pPr>
              <a:defRPr/>
            </a:pPr>
            <a:endParaRPr lang="en-US" altLang="zh-CN"/>
          </a:p>
        </p:txBody>
      </p:sp>
      <p:sp>
        <p:nvSpPr>
          <p:cNvPr id="1039" name="Rectangle 15">
            <a:extLst>
              <a:ext uri="{FF2B5EF4-FFF2-40B4-BE49-F238E27FC236}">
                <a16:creationId xmlns:a16="http://schemas.microsoft.com/office/drawing/2014/main" id="{A619435A-3762-4F5E-8327-BAB9712CE3DA}"/>
              </a:ext>
            </a:extLst>
          </p:cNvPr>
          <p:cNvSpPr>
            <a:spLocks noGrp="1" noChangeArrowheads="1"/>
          </p:cNvSpPr>
          <p:nvPr>
            <p:ph type="body" idx="4"/>
          </p:nvPr>
        </p:nvSpPr>
        <p:spPr bwMode="auto">
          <a:xfrm>
            <a:off x="457200" y="1600200"/>
            <a:ext cx="8229600" cy="4525963"/>
          </a:xfrm>
          <a:prstGeom prst="rect">
            <a:avLst/>
          </a:prstGeom>
          <a:noFill/>
          <a:ln w="9525" cap="flat" algn="ctr">
            <a:noFill/>
            <a:prstDash val="solid"/>
            <a:miter lim="800000"/>
            <a:headEnd type="none" w="med" len="med"/>
            <a:tailEnd type="none" w="med" len="med"/>
          </a:ln>
          <a:effectLst/>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cSld>
  <p:clrMap bg1="dk2" tx1="lt1" bg2="dk1" tx2="lt2" accent1="accent1" accent2="accent2" accent3="accent3" accent4="accent4" accent5="accent5" accent6="accent6" hlink="hlink" folHlink="folHlink"/>
  <p:sldLayoutIdLst>
    <p:sldLayoutId id="2147483710"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Lst>
  <p:txStyles>
    <p:titleStyle>
      <a:lvl1pPr algn="ctr" rtl="0" eaLnBrk="0" fontAlgn="base" hangingPunct="0">
        <a:spcBef>
          <a:spcPct val="0"/>
        </a:spcBef>
        <a:spcAft>
          <a:spcPct val="0"/>
        </a:spcAft>
        <a:buSzPct val="100000"/>
        <a:defRPr sz="4400" b="1">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buSzPct val="100000"/>
        <a:defRPr sz="4400" b="1">
          <a:solidFill>
            <a:schemeClr val="tx2"/>
          </a:solidFill>
          <a:effectLst>
            <a:outerShdw blurRad="38100" dist="38100" dir="2700000" algn="tl">
              <a:srgbClr val="000000"/>
            </a:outerShdw>
          </a:effectLst>
          <a:latin typeface="Garamond" charset="0"/>
          <a:ea typeface="宋体" charset="-122"/>
        </a:defRPr>
      </a:lvl2pPr>
      <a:lvl3pPr algn="ctr" rtl="0" eaLnBrk="0" fontAlgn="base" hangingPunct="0">
        <a:spcBef>
          <a:spcPct val="0"/>
        </a:spcBef>
        <a:spcAft>
          <a:spcPct val="0"/>
        </a:spcAft>
        <a:buSzPct val="100000"/>
        <a:defRPr sz="4400" b="1">
          <a:solidFill>
            <a:schemeClr val="tx2"/>
          </a:solidFill>
          <a:effectLst>
            <a:outerShdw blurRad="38100" dist="38100" dir="2700000" algn="tl">
              <a:srgbClr val="000000"/>
            </a:outerShdw>
          </a:effectLst>
          <a:latin typeface="Garamond" charset="0"/>
          <a:ea typeface="宋体" charset="-122"/>
        </a:defRPr>
      </a:lvl3pPr>
      <a:lvl4pPr algn="ctr" rtl="0" eaLnBrk="0" fontAlgn="base" hangingPunct="0">
        <a:spcBef>
          <a:spcPct val="0"/>
        </a:spcBef>
        <a:spcAft>
          <a:spcPct val="0"/>
        </a:spcAft>
        <a:buSzPct val="100000"/>
        <a:defRPr sz="4400" b="1">
          <a:solidFill>
            <a:schemeClr val="tx2"/>
          </a:solidFill>
          <a:effectLst>
            <a:outerShdw blurRad="38100" dist="38100" dir="2700000" algn="tl">
              <a:srgbClr val="000000"/>
            </a:outerShdw>
          </a:effectLst>
          <a:latin typeface="Garamond" charset="0"/>
          <a:ea typeface="宋体" charset="-122"/>
        </a:defRPr>
      </a:lvl4pPr>
      <a:lvl5pPr algn="ctr" rtl="0" eaLnBrk="0" fontAlgn="base" hangingPunct="0">
        <a:spcBef>
          <a:spcPct val="0"/>
        </a:spcBef>
        <a:spcAft>
          <a:spcPct val="0"/>
        </a:spcAft>
        <a:buSzPct val="100000"/>
        <a:defRPr sz="4400" b="1">
          <a:solidFill>
            <a:schemeClr val="tx2"/>
          </a:solidFill>
          <a:effectLst>
            <a:outerShdw blurRad="38100" dist="38100" dir="2700000" algn="tl">
              <a:srgbClr val="000000"/>
            </a:outerShdw>
          </a:effectLst>
          <a:latin typeface="Garamond" charset="0"/>
          <a:ea typeface="宋体" charset="-122"/>
        </a:defRPr>
      </a:lvl5pPr>
      <a:lvl6pPr marL="457200" algn="ctr" rtl="0" fontAlgn="base">
        <a:spcBef>
          <a:spcPct val="0"/>
        </a:spcBef>
        <a:spcAft>
          <a:spcPct val="0"/>
        </a:spcAft>
        <a:buSzPct val="100000"/>
        <a:defRPr sz="4400" b="1">
          <a:solidFill>
            <a:schemeClr val="tx2"/>
          </a:solidFill>
          <a:effectLst>
            <a:outerShdw blurRad="38100" dist="38100" dir="2700000" algn="tl">
              <a:srgbClr val="000000"/>
            </a:outerShdw>
          </a:effectLst>
          <a:latin typeface="Garamond" charset="0"/>
          <a:ea typeface="宋体" charset="-122"/>
        </a:defRPr>
      </a:lvl6pPr>
      <a:lvl7pPr marL="914400" algn="ctr" rtl="0" fontAlgn="base">
        <a:spcBef>
          <a:spcPct val="0"/>
        </a:spcBef>
        <a:spcAft>
          <a:spcPct val="0"/>
        </a:spcAft>
        <a:buSzPct val="100000"/>
        <a:defRPr sz="4400" b="1">
          <a:solidFill>
            <a:schemeClr val="tx2"/>
          </a:solidFill>
          <a:effectLst>
            <a:outerShdw blurRad="38100" dist="38100" dir="2700000" algn="tl">
              <a:srgbClr val="000000"/>
            </a:outerShdw>
          </a:effectLst>
          <a:latin typeface="Garamond" charset="0"/>
          <a:ea typeface="宋体" charset="-122"/>
        </a:defRPr>
      </a:lvl7pPr>
      <a:lvl8pPr marL="1371600" algn="ctr" rtl="0" fontAlgn="base">
        <a:spcBef>
          <a:spcPct val="0"/>
        </a:spcBef>
        <a:spcAft>
          <a:spcPct val="0"/>
        </a:spcAft>
        <a:buSzPct val="100000"/>
        <a:defRPr sz="4400" b="1">
          <a:solidFill>
            <a:schemeClr val="tx2"/>
          </a:solidFill>
          <a:effectLst>
            <a:outerShdw blurRad="38100" dist="38100" dir="2700000" algn="tl">
              <a:srgbClr val="000000"/>
            </a:outerShdw>
          </a:effectLst>
          <a:latin typeface="Garamond" charset="0"/>
          <a:ea typeface="宋体" charset="-122"/>
        </a:defRPr>
      </a:lvl8pPr>
      <a:lvl9pPr marL="1828800" algn="ctr" rtl="0" fontAlgn="base">
        <a:spcBef>
          <a:spcPct val="0"/>
        </a:spcBef>
        <a:spcAft>
          <a:spcPct val="0"/>
        </a:spcAft>
        <a:buSzPct val="100000"/>
        <a:defRPr sz="4400" b="1">
          <a:solidFill>
            <a:schemeClr val="tx2"/>
          </a:solidFill>
          <a:effectLst>
            <a:outerShdw blurRad="38100" dist="38100" dir="2700000" algn="tl">
              <a:srgbClr val="000000"/>
            </a:outerShdw>
          </a:effectLst>
          <a:latin typeface="Garamond" charset="0"/>
          <a:ea typeface="宋体" charset="-122"/>
        </a:defRPr>
      </a:lvl9pPr>
    </p:titleStyle>
    <p:bodyStyle>
      <a:lvl1pPr marL="342900" indent="-342900" algn="l" rtl="0" eaLnBrk="0" fontAlgn="base" hangingPunct="0">
        <a:spcBef>
          <a:spcPct val="20000"/>
        </a:spcBef>
        <a:spcAft>
          <a:spcPct val="0"/>
        </a:spcAft>
        <a:buClr>
          <a:schemeClr val="hlink"/>
        </a:buClr>
        <a:buSzPct val="70000"/>
        <a:buFont typeface="Wingdings" panose="05000000000000000000" pitchFamily="2" charset="2"/>
        <a:buChar char="n"/>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accent2"/>
        </a:buClr>
        <a:buSzPct val="70000"/>
        <a:buFont typeface="Wingdings" panose="05000000000000000000" pitchFamily="2" charset="2"/>
        <a:buChar char="n"/>
        <a:defRPr sz="2800">
          <a:solidFill>
            <a:schemeClr val="tx1"/>
          </a:solidFill>
          <a:effectLst>
            <a:outerShdw blurRad="38100" dist="38100" dir="2700000" algn="tl">
              <a:srgbClr val="000000"/>
            </a:outerShdw>
          </a:effectLst>
          <a:latin typeface="+mn-lt"/>
          <a:ea typeface="+mn-ea"/>
        </a:defRPr>
      </a:lvl2pPr>
      <a:lvl3pPr marL="1143000" indent="-228600" algn="l" rtl="0" eaLnBrk="0" fontAlgn="base" hangingPunct="0">
        <a:spcBef>
          <a:spcPct val="20000"/>
        </a:spcBef>
        <a:spcAft>
          <a:spcPct val="0"/>
        </a:spcAft>
        <a:buClr>
          <a:schemeClr val="tx2"/>
        </a:buClr>
        <a:buSzPct val="70000"/>
        <a:buFont typeface="Wingdings" panose="05000000000000000000" pitchFamily="2" charset="2"/>
        <a:buChar char="n"/>
        <a:defRPr sz="2400">
          <a:solidFill>
            <a:schemeClr val="tx1"/>
          </a:solidFill>
          <a:effectLst>
            <a:outerShdw blurRad="38100" dist="38100" dir="2700000" algn="tl">
              <a:srgbClr val="000000"/>
            </a:outerShdw>
          </a:effectLst>
          <a:latin typeface="+mn-lt"/>
          <a:ea typeface="+mn-ea"/>
        </a:defRPr>
      </a:lvl3pPr>
      <a:lvl4pPr marL="1600200" indent="-228600" algn="l" rtl="0" eaLnBrk="0" fontAlgn="base" hangingPunct="0">
        <a:spcBef>
          <a:spcPct val="20000"/>
        </a:spcBef>
        <a:spcAft>
          <a:spcPct val="0"/>
        </a:spcAft>
        <a:buClr>
          <a:schemeClr val="accent2"/>
        </a:buClr>
        <a:buSzPct val="70000"/>
        <a:buFont typeface="Wingdings" panose="05000000000000000000" pitchFamily="2" charset="2"/>
        <a:buChar char="n"/>
        <a:defRPr sz="2000">
          <a:solidFill>
            <a:schemeClr val="tx1"/>
          </a:solidFill>
          <a:effectLst>
            <a:outerShdw blurRad="38100" dist="38100" dir="2700000" algn="tl">
              <a:srgbClr val="000000"/>
            </a:outerShdw>
          </a:effectLst>
          <a:latin typeface="+mn-lt"/>
          <a:ea typeface="+mn-ea"/>
        </a:defRPr>
      </a:lvl4pPr>
      <a:lvl5pPr marL="2057400" indent="-228600" algn="l" rtl="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effectLst>
            <a:outerShdw blurRad="38100" dist="38100" dir="2700000" algn="tl">
              <a:srgbClr val="000000"/>
            </a:outerShdw>
          </a:effectLst>
          <a:latin typeface="+mn-lt"/>
          <a:ea typeface="+mn-ea"/>
        </a:defRPr>
      </a:lvl5pPr>
      <a:lvl6pPr marL="2514600" indent="-228600" algn="l" rtl="0" fontAlgn="base">
        <a:spcBef>
          <a:spcPct val="20000"/>
        </a:spcBef>
        <a:spcAft>
          <a:spcPct val="0"/>
        </a:spcAft>
        <a:buClr>
          <a:schemeClr val="hlink"/>
        </a:buClr>
        <a:buSzPct val="70000"/>
        <a:buFont typeface="Wingdings" charset="2"/>
        <a:buChar char="n"/>
        <a:defRPr sz="2000">
          <a:solidFill>
            <a:schemeClr val="tx1"/>
          </a:solidFill>
          <a:effectLst>
            <a:outerShdw blurRad="38100" dist="38100" dir="2700000" algn="tl">
              <a:srgbClr val="000000"/>
            </a:outerShdw>
          </a:effectLst>
          <a:latin typeface="+mn-lt"/>
          <a:ea typeface="+mn-ea"/>
        </a:defRPr>
      </a:lvl6pPr>
      <a:lvl7pPr marL="2971800" indent="-228600" algn="l" rtl="0" fontAlgn="base">
        <a:spcBef>
          <a:spcPct val="20000"/>
        </a:spcBef>
        <a:spcAft>
          <a:spcPct val="0"/>
        </a:spcAft>
        <a:buClr>
          <a:schemeClr val="hlink"/>
        </a:buClr>
        <a:buSzPct val="70000"/>
        <a:buFont typeface="Wingdings" charset="2"/>
        <a:buChar char="n"/>
        <a:defRPr sz="2000">
          <a:solidFill>
            <a:schemeClr val="tx1"/>
          </a:solidFill>
          <a:effectLst>
            <a:outerShdw blurRad="38100" dist="38100" dir="2700000" algn="tl">
              <a:srgbClr val="000000"/>
            </a:outerShdw>
          </a:effectLst>
          <a:latin typeface="+mn-lt"/>
          <a:ea typeface="+mn-ea"/>
        </a:defRPr>
      </a:lvl7pPr>
      <a:lvl8pPr marL="3429000" indent="-228600" algn="l" rtl="0" fontAlgn="base">
        <a:spcBef>
          <a:spcPct val="20000"/>
        </a:spcBef>
        <a:spcAft>
          <a:spcPct val="0"/>
        </a:spcAft>
        <a:buClr>
          <a:schemeClr val="hlink"/>
        </a:buClr>
        <a:buSzPct val="70000"/>
        <a:buFont typeface="Wingdings" charset="2"/>
        <a:buChar char="n"/>
        <a:defRPr sz="2000">
          <a:solidFill>
            <a:schemeClr val="tx1"/>
          </a:solidFill>
          <a:effectLst>
            <a:outerShdw blurRad="38100" dist="38100" dir="2700000" algn="tl">
              <a:srgbClr val="000000"/>
            </a:outerShdw>
          </a:effectLst>
          <a:latin typeface="+mn-lt"/>
          <a:ea typeface="+mn-ea"/>
        </a:defRPr>
      </a:lvl8pPr>
      <a:lvl9pPr marL="3886200" indent="-228600" algn="l" rtl="0" fontAlgn="base">
        <a:spcBef>
          <a:spcPct val="20000"/>
        </a:spcBef>
        <a:spcAft>
          <a:spcPct val="0"/>
        </a:spcAft>
        <a:buClr>
          <a:schemeClr val="hlink"/>
        </a:buClr>
        <a:buSzPct val="70000"/>
        <a:buFont typeface="Wingdings" charset="2"/>
        <a:buChar char="n"/>
        <a:defRPr sz="2000">
          <a:solidFill>
            <a:schemeClr val="tx1"/>
          </a:solidFill>
          <a:effectLst>
            <a:outerShdw blurRad="38100" dist="38100" dir="2700000" algn="tl">
              <a:srgbClr val="000000"/>
            </a:outerShdw>
          </a:effectLst>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 /></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 /></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 /></Relationships>
</file>

<file path=ppt/slides/_rels/slide5.xml.rels><?xml version="1.0" encoding="UTF-8" standalone="yes"?>
<Relationships xmlns="http://schemas.openxmlformats.org/package/2006/relationships"><Relationship Id="rId2" Type="http://schemas.openxmlformats.org/officeDocument/2006/relationships/image" Target="../media/image1.jpeg" /><Relationship Id="rId1" Type="http://schemas.openxmlformats.org/officeDocument/2006/relationships/slideLayout" Target="../slideLayouts/slideLayout7.xml" /></Relationships>
</file>

<file path=ppt/slides/_rels/slide6.xml.rels><?xml version="1.0" encoding="UTF-8" standalone="yes"?>
<Relationships xmlns="http://schemas.openxmlformats.org/package/2006/relationships"><Relationship Id="rId2" Type="http://schemas.openxmlformats.org/officeDocument/2006/relationships/image" Target="../media/image2.jpeg" /><Relationship Id="rId1" Type="http://schemas.openxmlformats.org/officeDocument/2006/relationships/slideLayout" Target="../slideLayouts/slideLayout7.xml" /></Relationships>
</file>

<file path=ppt/slides/_rels/slide7.xml.rels><?xml version="1.0" encoding="UTF-8" standalone="yes"?>
<Relationships xmlns="http://schemas.openxmlformats.org/package/2006/relationships"><Relationship Id="rId2" Type="http://schemas.openxmlformats.org/officeDocument/2006/relationships/image" Target="../media/image3.png" /><Relationship Id="rId1" Type="http://schemas.openxmlformats.org/officeDocument/2006/relationships/slideLayout" Target="../slideLayouts/slideLayout7.xml" /></Relationships>
</file>

<file path=ppt/slides/_rels/slide8.xml.rels><?xml version="1.0" encoding="UTF-8" standalone="yes"?>
<Relationships xmlns="http://schemas.openxmlformats.org/package/2006/relationships"><Relationship Id="rId3" Type="http://schemas.openxmlformats.org/officeDocument/2006/relationships/image" Target="../media/image5.jpeg" /><Relationship Id="rId2" Type="http://schemas.openxmlformats.org/officeDocument/2006/relationships/image" Target="../media/image4.jpeg" /><Relationship Id="rId1" Type="http://schemas.openxmlformats.org/officeDocument/2006/relationships/slideLayout" Target="../slideLayouts/slideLayout7.xml" /></Relationships>
</file>

<file path=ppt/slides/_rels/slide9.xml.rels><?xml version="1.0" encoding="UTF-8" standalone="yes"?>
<Relationships xmlns="http://schemas.openxmlformats.org/package/2006/relationships"><Relationship Id="rId3" Type="http://schemas.openxmlformats.org/officeDocument/2006/relationships/image" Target="../media/image7.jpeg" /><Relationship Id="rId2" Type="http://schemas.openxmlformats.org/officeDocument/2006/relationships/image" Target="../media/image6.jpeg" /><Relationship Id="rId1" Type="http://schemas.openxmlformats.org/officeDocument/2006/relationships/slideLayout" Target="../slideLayouts/slideLayout7.xml" /></Relationships>
</file>

<file path=ppt/slides/_rels/slide10.xml.rels><?xml version="1.0" encoding="UTF-8" standalone="yes"?>
<Relationships xmlns="http://schemas.openxmlformats.org/package/2006/relationships"><Relationship Id="rId2" Type="http://schemas.openxmlformats.org/officeDocument/2006/relationships/image" Target="../media/image8.jpeg" /><Relationship Id="rId1" Type="http://schemas.openxmlformats.org/officeDocument/2006/relationships/slideLayout" Target="../slideLayouts/slideLayout7.xml" /></Relationships>
</file>

<file path=ppt/slides/_rels/slide11.xml.rels><?xml version="1.0" encoding="UTF-8" standalone="yes"?>
<Relationships xmlns="http://schemas.openxmlformats.org/package/2006/relationships"><Relationship Id="rId2" Type="http://schemas.openxmlformats.org/officeDocument/2006/relationships/image" Target="../media/image9.jpeg" /><Relationship Id="rId1" Type="http://schemas.openxmlformats.org/officeDocument/2006/relationships/slideLayout" Target="../slideLayouts/slideLayout7.xml" /></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 /></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 /></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 /></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 /></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 /></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 /></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 /></Relationships>
</file>

<file path=ppt/slides/_rels/slide19.xml.rels><?xml version="1.0" encoding="UTF-8" standalone="yes"?>
<Relationships xmlns="http://schemas.openxmlformats.org/package/2006/relationships"><Relationship Id="rId2" Type="http://schemas.openxmlformats.org/officeDocument/2006/relationships/image" Target="../media/image10.png" /><Relationship Id="rId1" Type="http://schemas.openxmlformats.org/officeDocument/2006/relationships/slideLayout" Target="../slideLayouts/slideLayout7.xml" /></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 /></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 /></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 /></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 /></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 /></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 /></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 /></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 /></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 /></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 /></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 /></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 /></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 /></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 /></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 /></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 /></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 /></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 /></Relationships>
</file>

<file path=ppt/slides/_rels/slide38.xml.rels><?xml version="1.0" encoding="UTF-8" standalone="yes"?>
<Relationships xmlns="http://schemas.openxmlformats.org/package/2006/relationships"><Relationship Id="rId3" Type="http://schemas.openxmlformats.org/officeDocument/2006/relationships/hyperlink" Target="http://baike.baidu.com/subview/4277122/4277122.htm" TargetMode="External" /><Relationship Id="rId2" Type="http://schemas.openxmlformats.org/officeDocument/2006/relationships/hyperlink" Target="http://baike.baidu.com/link?url=dSI4IPfUZSQ6K-Kayr8xM6e8Qmhy5LxziELcoqi4ogJ7h8uI5C37aUXhYLvnEZ9S9dXCBptjkgDW4kjIN5KLKq#-1,-1,1" TargetMode="External" /><Relationship Id="rId1" Type="http://schemas.openxmlformats.org/officeDocument/2006/relationships/slideLayout" Target="../slideLayouts/slideLayout7.xml" /></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 /></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 /></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 /></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 /></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66" name="Rectangle 18">
            <a:extLst>
              <a:ext uri="{FF2B5EF4-FFF2-40B4-BE49-F238E27FC236}">
                <a16:creationId xmlns:a16="http://schemas.microsoft.com/office/drawing/2014/main" id="{665AA972-BC35-4A7F-A396-5CCDC79FFE4F}"/>
              </a:ext>
            </a:extLst>
          </p:cNvPr>
          <p:cNvSpPr>
            <a:spLocks noGrp="1" noChangeArrowheads="1"/>
          </p:cNvSpPr>
          <p:nvPr>
            <p:ph type="ctrTitle" idx="4294967295"/>
          </p:nvPr>
        </p:nvSpPr>
        <p:spPr>
          <a:xfrm>
            <a:off x="468313" y="1412875"/>
            <a:ext cx="7772400" cy="1470025"/>
          </a:xfrm>
        </p:spPr>
        <p:txBody>
          <a:bodyPr/>
          <a:lstStyle/>
          <a:p>
            <a:pPr eaLnBrk="1" hangingPunct="1"/>
            <a:r>
              <a:rPr lang="en-US" altLang="en-US" sz="4800" b="0">
                <a:solidFill>
                  <a:schemeClr val="tx1"/>
                </a:solidFill>
                <a:ea typeface="仿宋_GB2312" charset="-122"/>
              </a:rPr>
              <a:t>急性</a:t>
            </a:r>
            <a:r>
              <a:rPr lang="en-US" altLang="zh-CN" sz="4800" b="0">
                <a:solidFill>
                  <a:schemeClr val="tx1"/>
                </a:solidFill>
                <a:ea typeface="仿宋_GB2312" charset="-122"/>
              </a:rPr>
              <a:t>ST段抬高型心肌梗死</a:t>
            </a:r>
            <a:br>
              <a:rPr lang="en-US" altLang="zh-CN" sz="4800" b="0">
                <a:solidFill>
                  <a:schemeClr val="tx1"/>
                </a:solidFill>
                <a:ea typeface="仿宋_GB2312" charset="-122"/>
              </a:rPr>
            </a:br>
            <a:r>
              <a:rPr lang="en-US" altLang="zh-CN" sz="4800" b="0">
                <a:solidFill>
                  <a:schemeClr val="tx1"/>
                </a:solidFill>
                <a:ea typeface="仿宋_GB2312" charset="-122"/>
              </a:rPr>
              <a:t>    诊断和治疗指南（2019）</a:t>
            </a:r>
            <a:br>
              <a:rPr lang="en-US" altLang="zh-CN" sz="4800" b="0">
                <a:solidFill>
                  <a:schemeClr val="tx1"/>
                </a:solidFill>
                <a:ea typeface="仿宋_GB2312" charset="-122"/>
              </a:rPr>
            </a:br>
            <a:endParaRPr lang="en-US" altLang="zh-CN" sz="4800" b="0">
              <a:solidFill>
                <a:schemeClr val="tx1"/>
              </a:solidFill>
              <a:ea typeface="仿宋_GB2312" charset="-122"/>
            </a:endParaRPr>
          </a:p>
        </p:txBody>
      </p:sp>
      <p:sp>
        <p:nvSpPr>
          <p:cNvPr id="2067" name="Rectangle 19">
            <a:extLst>
              <a:ext uri="{FF2B5EF4-FFF2-40B4-BE49-F238E27FC236}">
                <a16:creationId xmlns:a16="http://schemas.microsoft.com/office/drawing/2014/main" id="{8FD9FBFF-4067-46DD-8C57-C248D18E575C}"/>
              </a:ext>
            </a:extLst>
          </p:cNvPr>
          <p:cNvSpPr>
            <a:spLocks noGrp="1" noChangeArrowheads="1"/>
          </p:cNvSpPr>
          <p:nvPr>
            <p:ph type="subTitle" idx="4294967295"/>
          </p:nvPr>
        </p:nvSpPr>
        <p:spPr>
          <a:xfrm>
            <a:off x="1368425" y="3913188"/>
            <a:ext cx="6408738" cy="1728787"/>
          </a:xfrm>
        </p:spPr>
        <p:txBody>
          <a:bodyPr/>
          <a:lstStyle/>
          <a:p>
            <a:pPr marL="914400" lvl="2" indent="0" algn="ctr" eaLnBrk="1" hangingPunct="1">
              <a:lnSpc>
                <a:spcPct val="90000"/>
              </a:lnSpc>
              <a:buFont typeface="Wingdings" panose="05000000000000000000" pitchFamily="2" charset="2"/>
              <a:buNone/>
            </a:pPr>
            <a:r>
              <a:rPr lang="zh-CN" altLang="en-US" sz="3600">
                <a:latin typeface="楷体" panose="02010609060101010101" pitchFamily="49" charset="-122"/>
                <a:ea typeface="楷体" panose="02010609060101010101" pitchFamily="49" charset="-122"/>
              </a:rPr>
              <a:t>仙游县总医院</a:t>
            </a:r>
            <a:r>
              <a:rPr lang="zh-CN" altLang="en-US" sz="2800">
                <a:latin typeface="楷体" panose="02010609060101010101" pitchFamily="49" charset="-122"/>
                <a:ea typeface="楷体" panose="02010609060101010101" pitchFamily="49" charset="-122"/>
              </a:rPr>
              <a:t>  </a:t>
            </a:r>
          </a:p>
          <a:p>
            <a:pPr marL="914400" lvl="2" indent="0" algn="ctr" eaLnBrk="1" hangingPunct="1">
              <a:lnSpc>
                <a:spcPct val="90000"/>
              </a:lnSpc>
              <a:buFont typeface="Wingdings" panose="05000000000000000000" pitchFamily="2" charset="2"/>
              <a:buNone/>
            </a:pPr>
            <a:endParaRPr lang="zh-CN" altLang="en-US" sz="2800">
              <a:latin typeface="楷体" panose="02010609060101010101" pitchFamily="49" charset="-122"/>
              <a:ea typeface="楷体" panose="02010609060101010101" pitchFamily="49" charset="-122"/>
            </a:endParaRPr>
          </a:p>
          <a:p>
            <a:pPr marL="914400" lvl="2" indent="0" algn="ctr" eaLnBrk="1" hangingPunct="1">
              <a:lnSpc>
                <a:spcPct val="90000"/>
              </a:lnSpc>
              <a:buFont typeface="Wingdings" panose="05000000000000000000" pitchFamily="2" charset="2"/>
              <a:buNone/>
            </a:pPr>
            <a:r>
              <a:rPr lang="zh-CN" altLang="en-US" sz="3600">
                <a:latin typeface="楷体" panose="02010609060101010101" pitchFamily="49" charset="-122"/>
                <a:ea typeface="楷体" panose="02010609060101010101" pitchFamily="49" charset="-122"/>
              </a:rPr>
              <a:t>心内科  杨建文</a:t>
            </a:r>
          </a:p>
        </p:txBody>
      </p:sp>
    </p:spTree>
  </p:cSld>
  <p:clrMapOvr>
    <a:masterClrMapping/>
  </p:clrMapOvr>
  <p:transition>
    <p:cover dir="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70" name="Rectangle 22">
            <a:extLst>
              <a:ext uri="{FF2B5EF4-FFF2-40B4-BE49-F238E27FC236}">
                <a16:creationId xmlns:a16="http://schemas.microsoft.com/office/drawing/2014/main" id="{BCB8CA27-39DB-48DF-B8D9-A51A78829236}"/>
              </a:ext>
            </a:extLst>
          </p:cNvPr>
          <p:cNvSpPr>
            <a:spLocks noGrp="1" noChangeArrowheads="1"/>
          </p:cNvSpPr>
          <p:nvPr>
            <p:ph type="title" idx="4294967295"/>
          </p:nvPr>
        </p:nvSpPr>
        <p:spPr/>
        <p:txBody>
          <a:bodyPr/>
          <a:lstStyle/>
          <a:p>
            <a:pPr eaLnBrk="1" hangingPunct="1">
              <a:defRPr/>
            </a:pPr>
            <a:endParaRPr lang="zh-CN" altLang="zh-CN"/>
          </a:p>
        </p:txBody>
      </p:sp>
      <p:sp>
        <p:nvSpPr>
          <p:cNvPr id="2071" name="Rectangle 23">
            <a:extLst>
              <a:ext uri="{FF2B5EF4-FFF2-40B4-BE49-F238E27FC236}">
                <a16:creationId xmlns:a16="http://schemas.microsoft.com/office/drawing/2014/main" id="{4B857A83-6AE4-4D1B-A42E-861C0763A6CE}"/>
              </a:ext>
            </a:extLst>
          </p:cNvPr>
          <p:cNvSpPr>
            <a:spLocks noGrp="1" noChangeArrowheads="1"/>
          </p:cNvSpPr>
          <p:nvPr>
            <p:ph type="body" idx="4294967295"/>
          </p:nvPr>
        </p:nvSpPr>
        <p:spPr/>
        <p:txBody>
          <a:bodyPr/>
          <a:lstStyle/>
          <a:p>
            <a:pPr eaLnBrk="1" hangingPunct="1">
              <a:lnSpc>
                <a:spcPct val="80000"/>
              </a:lnSpc>
            </a:pPr>
            <a:r>
              <a:rPr lang="en-US" altLang="zh-CN" sz="2500">
                <a:solidFill>
                  <a:srgbClr val="FF0000"/>
                </a:solidFill>
              </a:rPr>
              <a:t>2019</a:t>
            </a:r>
            <a:r>
              <a:rPr lang="en-US" altLang="en-US" sz="2500">
                <a:solidFill>
                  <a:srgbClr val="FF0000"/>
                </a:solidFill>
              </a:rPr>
              <a:t>年</a:t>
            </a:r>
            <a:r>
              <a:rPr lang="en-US" altLang="zh-CN" sz="2500"/>
              <a:t>-ESC(欧洲心脏病学会）</a:t>
            </a:r>
            <a:r>
              <a:rPr lang="en-US" altLang="en-US" sz="2500"/>
              <a:t>大会</a:t>
            </a:r>
            <a:r>
              <a:rPr lang="zh-CN" altLang="en-US" sz="2500"/>
              <a:t>  </a:t>
            </a:r>
          </a:p>
          <a:p>
            <a:pPr eaLnBrk="1" hangingPunct="1">
              <a:lnSpc>
                <a:spcPct val="80000"/>
              </a:lnSpc>
            </a:pPr>
            <a:r>
              <a:rPr lang="en-US" altLang="en-US" sz="2500"/>
              <a:t>急性心肌梗死定义：由于心肌缺血导致心肌细胞死亡。</a:t>
            </a:r>
          </a:p>
          <a:p>
            <a:pPr eaLnBrk="1" hangingPunct="1">
              <a:lnSpc>
                <a:spcPct val="80000"/>
              </a:lnSpc>
            </a:pPr>
            <a:r>
              <a:rPr lang="en-US" altLang="en-US" sz="2500">
                <a:solidFill>
                  <a:srgbClr val="FF0000"/>
                </a:solidFill>
              </a:rPr>
              <a:t>心肌梗死标准</a:t>
            </a:r>
            <a:r>
              <a:rPr lang="en-US" altLang="en-US" sz="2500"/>
              <a:t>为：血清心肌标志物（主要是肌钙蛋白）升高（至少超过</a:t>
            </a:r>
            <a:r>
              <a:rPr lang="en-US" altLang="zh-CN" sz="2500"/>
              <a:t>99</a:t>
            </a:r>
            <a:r>
              <a:rPr lang="en-US" altLang="en-US" sz="2500"/>
              <a:t>％参考值上限），并至少伴有以下一项临床指标：</a:t>
            </a:r>
            <a:r>
              <a:rPr lang="en-US" altLang="zh-CN" sz="2500"/>
              <a:t>      </a:t>
            </a:r>
          </a:p>
          <a:p>
            <a:pPr eaLnBrk="1" hangingPunct="1">
              <a:lnSpc>
                <a:spcPct val="80000"/>
              </a:lnSpc>
              <a:buFont typeface="Wingdings" panose="05000000000000000000" pitchFamily="2" charset="2"/>
              <a:buNone/>
            </a:pPr>
            <a:r>
              <a:rPr lang="en-US" altLang="en-US" sz="2500"/>
              <a:t>（</a:t>
            </a:r>
            <a:r>
              <a:rPr lang="en-US" altLang="zh-CN" sz="2500"/>
              <a:t>1</a:t>
            </a:r>
            <a:r>
              <a:rPr lang="en-US" altLang="en-US" sz="2500"/>
              <a:t>）</a:t>
            </a:r>
            <a:r>
              <a:rPr lang="en-US" altLang="zh-CN" sz="2500"/>
              <a:t> </a:t>
            </a:r>
            <a:r>
              <a:rPr lang="en-US" altLang="en-US" sz="2500"/>
              <a:t>缺血症状；</a:t>
            </a:r>
            <a:r>
              <a:rPr lang="en-US" altLang="zh-CN" sz="2500"/>
              <a:t>      </a:t>
            </a:r>
          </a:p>
          <a:p>
            <a:pPr eaLnBrk="1" hangingPunct="1">
              <a:lnSpc>
                <a:spcPct val="80000"/>
              </a:lnSpc>
              <a:buFont typeface="Wingdings" panose="05000000000000000000" pitchFamily="2" charset="2"/>
              <a:buNone/>
            </a:pPr>
            <a:r>
              <a:rPr lang="en-US" altLang="en-US" sz="2500"/>
              <a:t>（</a:t>
            </a:r>
            <a:r>
              <a:rPr lang="en-US" altLang="zh-CN" sz="2500"/>
              <a:t>2</a:t>
            </a:r>
            <a:r>
              <a:rPr lang="en-US" altLang="en-US" sz="2500"/>
              <a:t>）</a:t>
            </a:r>
            <a:r>
              <a:rPr lang="en-US" altLang="zh-CN" sz="2500"/>
              <a:t> </a:t>
            </a:r>
            <a:r>
              <a:rPr lang="en-US" altLang="en-US" sz="2500"/>
              <a:t>新发生的缺血性</a:t>
            </a:r>
            <a:r>
              <a:rPr lang="en-US" altLang="zh-CN" sz="2500"/>
              <a:t>ECG</a:t>
            </a:r>
            <a:r>
              <a:rPr lang="en-US" altLang="en-US" sz="2500"/>
              <a:t>改变</a:t>
            </a:r>
            <a:r>
              <a:rPr lang="en-US" altLang="zh-CN" sz="2500"/>
              <a:t>[</a:t>
            </a:r>
            <a:r>
              <a:rPr lang="en-US" altLang="en-US" sz="2500"/>
              <a:t>新的</a:t>
            </a:r>
            <a:r>
              <a:rPr lang="en-US" altLang="zh-CN" sz="2500"/>
              <a:t>ST-T</a:t>
            </a:r>
            <a:r>
              <a:rPr lang="en-US" altLang="en-US" sz="2500"/>
              <a:t>改变或左束支传导阻滞（</a:t>
            </a:r>
            <a:r>
              <a:rPr lang="en-US" altLang="zh-CN" sz="2500"/>
              <a:t>LBBB</a:t>
            </a:r>
            <a:r>
              <a:rPr lang="en-US" altLang="en-US" sz="2500"/>
              <a:t>）</a:t>
            </a:r>
            <a:r>
              <a:rPr lang="en-US" altLang="zh-CN" sz="2500"/>
              <a:t>]</a:t>
            </a:r>
            <a:r>
              <a:rPr lang="en-US" altLang="en-US" sz="2500"/>
              <a:t>；</a:t>
            </a:r>
            <a:r>
              <a:rPr lang="en-US" altLang="zh-CN" sz="2500"/>
              <a:t>      </a:t>
            </a:r>
          </a:p>
          <a:p>
            <a:pPr eaLnBrk="1" hangingPunct="1">
              <a:lnSpc>
                <a:spcPct val="80000"/>
              </a:lnSpc>
              <a:buFont typeface="Wingdings" panose="05000000000000000000" pitchFamily="2" charset="2"/>
              <a:buNone/>
            </a:pPr>
            <a:r>
              <a:rPr lang="en-US" altLang="en-US" sz="2500"/>
              <a:t>（</a:t>
            </a:r>
            <a:r>
              <a:rPr lang="en-US" altLang="zh-CN" sz="2500"/>
              <a:t>3</a:t>
            </a:r>
            <a:r>
              <a:rPr lang="en-US" altLang="en-US" sz="2500"/>
              <a:t>）</a:t>
            </a:r>
            <a:r>
              <a:rPr lang="en-US" altLang="zh-CN" sz="2500"/>
              <a:t> ECG</a:t>
            </a:r>
            <a:r>
              <a:rPr lang="en-US" altLang="en-US" sz="2500"/>
              <a:t>病理性</a:t>
            </a:r>
            <a:r>
              <a:rPr lang="en-US" altLang="zh-CN" sz="2500"/>
              <a:t>Q</a:t>
            </a:r>
            <a:r>
              <a:rPr lang="en-US" altLang="en-US" sz="2500"/>
              <a:t>波形成；</a:t>
            </a:r>
          </a:p>
          <a:p>
            <a:pPr eaLnBrk="1" hangingPunct="1">
              <a:lnSpc>
                <a:spcPct val="80000"/>
              </a:lnSpc>
              <a:buFont typeface="Wingdings" panose="05000000000000000000" pitchFamily="2" charset="2"/>
              <a:buNone/>
            </a:pPr>
            <a:r>
              <a:rPr lang="en-US" altLang="en-US" sz="2500"/>
              <a:t>（</a:t>
            </a:r>
            <a:r>
              <a:rPr lang="en-US" altLang="zh-CN" sz="2500"/>
              <a:t>4</a:t>
            </a:r>
            <a:r>
              <a:rPr lang="en-US" altLang="en-US" sz="2500"/>
              <a:t>）</a:t>
            </a:r>
            <a:r>
              <a:rPr lang="en-US" altLang="zh-CN" sz="2500"/>
              <a:t> </a:t>
            </a:r>
            <a:r>
              <a:rPr lang="en-US" altLang="en-US" sz="2500"/>
              <a:t>影像学证据显示有新的心肌活性丧失或新发的局部室壁运动异常；</a:t>
            </a:r>
            <a:r>
              <a:rPr lang="en-US" altLang="zh-CN" sz="2500"/>
              <a:t>      </a:t>
            </a:r>
          </a:p>
          <a:p>
            <a:pPr eaLnBrk="1" hangingPunct="1">
              <a:lnSpc>
                <a:spcPct val="80000"/>
              </a:lnSpc>
              <a:buFont typeface="Wingdings" panose="05000000000000000000" pitchFamily="2" charset="2"/>
              <a:buNone/>
            </a:pPr>
            <a:r>
              <a:rPr lang="en-US" altLang="en-US" sz="2500"/>
              <a:t>（</a:t>
            </a:r>
            <a:r>
              <a:rPr lang="en-US" altLang="zh-CN" sz="2500"/>
              <a:t>5</a:t>
            </a:r>
            <a:r>
              <a:rPr lang="en-US" altLang="en-US" sz="2500"/>
              <a:t>）</a:t>
            </a:r>
            <a:r>
              <a:rPr lang="en-US" altLang="zh-CN" sz="2500"/>
              <a:t> </a:t>
            </a:r>
            <a:r>
              <a:rPr lang="en-US" altLang="en-US" sz="2500"/>
              <a:t>冠脉造影或尸检证实冠状动脉内有血栓。</a:t>
            </a:r>
          </a:p>
        </p:txBody>
      </p:sp>
    </p:spTree>
  </p:cSld>
  <p:clrMapOvr>
    <a:masterClrMapping/>
  </p:clrMapOvr>
  <p:transition>
    <p:cover dir="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74" name="Rectangle 26">
            <a:extLst>
              <a:ext uri="{FF2B5EF4-FFF2-40B4-BE49-F238E27FC236}">
                <a16:creationId xmlns:a16="http://schemas.microsoft.com/office/drawing/2014/main" id="{9D60832C-6DD7-453A-9928-397901A14EC3}"/>
              </a:ext>
            </a:extLst>
          </p:cNvPr>
          <p:cNvSpPr>
            <a:spLocks noGrp="1" noChangeArrowheads="1"/>
          </p:cNvSpPr>
          <p:nvPr>
            <p:ph type="title" idx="4294967295"/>
          </p:nvPr>
        </p:nvSpPr>
        <p:spPr/>
        <p:txBody>
          <a:bodyPr/>
          <a:lstStyle/>
          <a:p>
            <a:pPr eaLnBrk="1" hangingPunct="1"/>
            <a:r>
              <a:rPr lang="zh-CN" altLang="en-US" b="0">
                <a:solidFill>
                  <a:schemeClr val="tx1"/>
                </a:solidFill>
              </a:rPr>
              <a:t>急性心肌梗死临床分型</a:t>
            </a:r>
          </a:p>
        </p:txBody>
      </p:sp>
      <p:sp>
        <p:nvSpPr>
          <p:cNvPr id="2075" name="Rectangle 27">
            <a:extLst>
              <a:ext uri="{FF2B5EF4-FFF2-40B4-BE49-F238E27FC236}">
                <a16:creationId xmlns:a16="http://schemas.microsoft.com/office/drawing/2014/main" id="{766CE501-4A81-4B62-8429-27CD3CAF1976}"/>
              </a:ext>
            </a:extLst>
          </p:cNvPr>
          <p:cNvSpPr>
            <a:spLocks noGrp="1" noChangeArrowheads="1"/>
          </p:cNvSpPr>
          <p:nvPr>
            <p:ph type="body" idx="4294967295"/>
          </p:nvPr>
        </p:nvSpPr>
        <p:spPr/>
        <p:txBody>
          <a:bodyPr/>
          <a:lstStyle/>
          <a:p>
            <a:pPr eaLnBrk="1" hangingPunct="1">
              <a:buFont typeface="Wingdings" panose="05000000000000000000" pitchFamily="2" charset="2"/>
              <a:buNone/>
            </a:pPr>
            <a:r>
              <a:rPr lang="zh-CN" altLang="en-US" sz="3600" b="1">
                <a:solidFill>
                  <a:srgbClr val="FF0000"/>
                </a:solidFill>
              </a:rPr>
              <a:t>根据心电图表现及临床治疗分为：</a:t>
            </a:r>
          </a:p>
          <a:p>
            <a:pPr eaLnBrk="1" hangingPunct="1">
              <a:buFont typeface="Wingdings" panose="05000000000000000000" pitchFamily="2" charset="2"/>
              <a:buNone/>
            </a:pPr>
            <a:endParaRPr lang="zh-CN" altLang="en-US" sz="4000" b="1"/>
          </a:p>
          <a:p>
            <a:pPr eaLnBrk="1" hangingPunct="1">
              <a:buFont typeface="Wingdings" panose="05000000000000000000" pitchFamily="2" charset="2"/>
              <a:buNone/>
            </a:pPr>
            <a:r>
              <a:rPr lang="en-US" altLang="zh-CN" b="1"/>
              <a:t>1.</a:t>
            </a:r>
            <a:r>
              <a:rPr lang="zh-CN" altLang="en-US" b="1"/>
              <a:t>急性</a:t>
            </a:r>
            <a:r>
              <a:rPr lang="en-US" altLang="zh-CN" b="1"/>
              <a:t>ST</a:t>
            </a:r>
            <a:r>
              <a:rPr lang="zh-CN" altLang="en-US" b="1"/>
              <a:t>段抬高型心肌梗死（</a:t>
            </a:r>
            <a:r>
              <a:rPr lang="en-US" altLang="zh-CN" b="1"/>
              <a:t>STEMI</a:t>
            </a:r>
            <a:r>
              <a:rPr lang="zh-CN" altLang="en-US" b="1"/>
              <a:t>）</a:t>
            </a:r>
          </a:p>
          <a:p>
            <a:pPr eaLnBrk="1" hangingPunct="1">
              <a:buFont typeface="Wingdings" panose="05000000000000000000" pitchFamily="2" charset="2"/>
              <a:buNone/>
            </a:pPr>
            <a:r>
              <a:rPr lang="en-US" altLang="zh-CN" b="1"/>
              <a:t>2.</a:t>
            </a:r>
            <a:r>
              <a:rPr lang="zh-CN" altLang="en-US" b="1"/>
              <a:t>急性非</a:t>
            </a:r>
            <a:r>
              <a:rPr lang="en-US" altLang="zh-CN" b="1"/>
              <a:t>ST</a:t>
            </a:r>
            <a:r>
              <a:rPr lang="zh-CN" altLang="en-US" b="1"/>
              <a:t>段抬高型心肌梗死（</a:t>
            </a:r>
            <a:r>
              <a:rPr lang="en-US" altLang="zh-CN" b="1"/>
              <a:t>NSTEMI</a:t>
            </a:r>
            <a:r>
              <a:rPr lang="zh-CN" altLang="en-US" b="1"/>
              <a:t>）</a:t>
            </a:r>
          </a:p>
        </p:txBody>
      </p:sp>
    </p:spTree>
  </p:cSld>
  <p:clrMapOvr>
    <a:masterClrMapping/>
  </p:clrMapOvr>
  <p:transition>
    <p:cover dir="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15" name="Rectangle 67">
            <a:extLst>
              <a:ext uri="{FF2B5EF4-FFF2-40B4-BE49-F238E27FC236}">
                <a16:creationId xmlns:a16="http://schemas.microsoft.com/office/drawing/2014/main" id="{1D7C2E5D-3671-4011-B42A-40651E186E56}"/>
              </a:ext>
            </a:extLst>
          </p:cNvPr>
          <p:cNvSpPr>
            <a:spLocks noGrp="1" noChangeArrowheads="1"/>
          </p:cNvSpPr>
          <p:nvPr>
            <p:ph type="title" idx="4294967295"/>
          </p:nvPr>
        </p:nvSpPr>
        <p:spPr/>
        <p:txBody>
          <a:bodyPr/>
          <a:lstStyle/>
          <a:p>
            <a:pPr eaLnBrk="1" hangingPunct="1"/>
            <a:r>
              <a:rPr lang="en-US" altLang="en-US" b="0"/>
              <a:t>（二）实验室检查</a:t>
            </a:r>
          </a:p>
        </p:txBody>
      </p:sp>
      <p:sp>
        <p:nvSpPr>
          <p:cNvPr id="2116" name="Rectangle 68">
            <a:extLst>
              <a:ext uri="{FF2B5EF4-FFF2-40B4-BE49-F238E27FC236}">
                <a16:creationId xmlns:a16="http://schemas.microsoft.com/office/drawing/2014/main" id="{21C37911-D7AC-4782-8824-285CF60766A9}"/>
              </a:ext>
            </a:extLst>
          </p:cNvPr>
          <p:cNvSpPr>
            <a:spLocks noGrp="1" noChangeArrowheads="1"/>
          </p:cNvSpPr>
          <p:nvPr>
            <p:ph type="body" idx="4294967295"/>
          </p:nvPr>
        </p:nvSpPr>
        <p:spPr/>
        <p:txBody>
          <a:bodyPr/>
          <a:lstStyle/>
          <a:p>
            <a:pPr eaLnBrk="1" hangingPunct="1">
              <a:lnSpc>
                <a:spcPct val="90000"/>
              </a:lnSpc>
            </a:pPr>
            <a:r>
              <a:rPr lang="en-US" altLang="zh-CN" sz="2400"/>
              <a:t>1</a:t>
            </a:r>
            <a:r>
              <a:rPr lang="en-US" altLang="en-US" sz="2400"/>
              <a:t>．</a:t>
            </a:r>
            <a:r>
              <a:rPr lang="en-US" altLang="en-US" sz="2400">
                <a:solidFill>
                  <a:srgbClr val="FF0000"/>
                </a:solidFill>
              </a:rPr>
              <a:t>心电图</a:t>
            </a:r>
          </a:p>
          <a:p>
            <a:pPr eaLnBrk="1" hangingPunct="1">
              <a:lnSpc>
                <a:spcPct val="90000"/>
              </a:lnSpc>
            </a:pPr>
            <a:r>
              <a:rPr lang="en-US" altLang="en-US" sz="2400"/>
              <a:t>对疑似</a:t>
            </a:r>
            <a:r>
              <a:rPr lang="en-US" altLang="zh-CN" sz="2400"/>
              <a:t>STEMI</a:t>
            </a:r>
            <a:r>
              <a:rPr lang="en-US" altLang="en-US" sz="2400"/>
              <a:t>的胸痛患者，应在首次医疗接触（</a:t>
            </a:r>
            <a:r>
              <a:rPr lang="en-US" altLang="zh-CN" sz="2400"/>
              <a:t>FMC</a:t>
            </a:r>
            <a:r>
              <a:rPr lang="en-US" altLang="en-US" sz="2400"/>
              <a:t>）后</a:t>
            </a:r>
            <a:r>
              <a:rPr lang="en-US" altLang="zh-CN" sz="2400">
                <a:solidFill>
                  <a:srgbClr val="FF0000"/>
                </a:solidFill>
              </a:rPr>
              <a:t>10 min</a:t>
            </a:r>
            <a:r>
              <a:rPr lang="en-US" altLang="en-US" sz="2400">
                <a:solidFill>
                  <a:srgbClr val="FF0000"/>
                </a:solidFill>
              </a:rPr>
              <a:t>内</a:t>
            </a:r>
            <a:r>
              <a:rPr lang="en-US" altLang="en-US" sz="2400"/>
              <a:t>记录</a:t>
            </a:r>
            <a:r>
              <a:rPr lang="en-US" altLang="zh-CN" sz="2400"/>
              <a:t>12</a:t>
            </a:r>
            <a:r>
              <a:rPr lang="en-US" altLang="en-US" sz="2400"/>
              <a:t>导联心电图</a:t>
            </a:r>
            <a:r>
              <a:rPr lang="en-US" altLang="zh-CN" sz="2400"/>
              <a:t>[</a:t>
            </a:r>
            <a:r>
              <a:rPr lang="en-US" altLang="en-US" sz="2400"/>
              <a:t>下壁和（或）正后壁心肌梗死时需加做</a:t>
            </a:r>
            <a:r>
              <a:rPr lang="en-US" altLang="zh-CN" sz="2400"/>
              <a:t>V3R</a:t>
            </a:r>
            <a:r>
              <a:rPr lang="en-US" altLang="en-US" sz="2400"/>
              <a:t>～</a:t>
            </a:r>
            <a:r>
              <a:rPr lang="en-US" altLang="zh-CN" sz="2400"/>
              <a:t>V5R</a:t>
            </a:r>
            <a:r>
              <a:rPr lang="en-US" altLang="en-US" sz="2400"/>
              <a:t>和</a:t>
            </a:r>
            <a:r>
              <a:rPr lang="en-US" altLang="zh-CN" sz="2400"/>
              <a:t>V7</a:t>
            </a:r>
            <a:r>
              <a:rPr lang="en-US" altLang="en-US" sz="2400"/>
              <a:t>～</a:t>
            </a:r>
            <a:r>
              <a:rPr lang="en-US" altLang="zh-CN" sz="2400"/>
              <a:t>V9</a:t>
            </a:r>
            <a:r>
              <a:rPr lang="en-US" altLang="en-US" sz="2400"/>
              <a:t>导联</a:t>
            </a:r>
            <a:r>
              <a:rPr lang="en-US" altLang="zh-CN" sz="2400"/>
              <a:t>]</a:t>
            </a:r>
            <a:r>
              <a:rPr lang="en-US" altLang="en-US" sz="2400"/>
              <a:t>。典型的</a:t>
            </a:r>
            <a:r>
              <a:rPr lang="en-US" altLang="zh-CN" sz="2400"/>
              <a:t>STEMI</a:t>
            </a:r>
            <a:r>
              <a:rPr lang="en-US" altLang="en-US" sz="2400"/>
              <a:t>早期心电图表现为</a:t>
            </a:r>
            <a:r>
              <a:rPr lang="en-US" altLang="zh-CN" sz="2400"/>
              <a:t>ST</a:t>
            </a:r>
            <a:r>
              <a:rPr lang="en-US" altLang="en-US" sz="2400"/>
              <a:t>段弓背向上抬高（呈单向曲线）伴或不伴病理性</a:t>
            </a:r>
            <a:r>
              <a:rPr lang="en-US" altLang="zh-CN" sz="2400"/>
              <a:t>Q</a:t>
            </a:r>
            <a:r>
              <a:rPr lang="en-US" altLang="en-US" sz="2400"/>
              <a:t>波、</a:t>
            </a:r>
            <a:r>
              <a:rPr lang="en-US" altLang="zh-CN" sz="2400">
                <a:solidFill>
                  <a:srgbClr val="FF0000"/>
                </a:solidFill>
              </a:rPr>
              <a:t>R</a:t>
            </a:r>
            <a:r>
              <a:rPr lang="en-US" altLang="en-US" sz="2400">
                <a:solidFill>
                  <a:srgbClr val="FF0000"/>
                </a:solidFill>
              </a:rPr>
              <a:t>波减低</a:t>
            </a:r>
            <a:r>
              <a:rPr lang="en-US" altLang="en-US" sz="2400"/>
              <a:t>（正后壁心肌梗死时，</a:t>
            </a:r>
            <a:r>
              <a:rPr lang="en-US" altLang="zh-CN" sz="2400"/>
              <a:t>ST</a:t>
            </a:r>
            <a:r>
              <a:rPr lang="en-US" altLang="en-US" sz="2400"/>
              <a:t>段变化可以不明显）。超急期心电图可表现为异常高大且两支不对称的</a:t>
            </a:r>
            <a:r>
              <a:rPr lang="en-US" altLang="zh-CN" sz="2400"/>
              <a:t>T</a:t>
            </a:r>
            <a:r>
              <a:rPr lang="en-US" altLang="en-US" sz="2400"/>
              <a:t>波。</a:t>
            </a:r>
          </a:p>
          <a:p>
            <a:pPr eaLnBrk="1" hangingPunct="1">
              <a:lnSpc>
                <a:spcPct val="90000"/>
              </a:lnSpc>
            </a:pPr>
            <a:r>
              <a:rPr lang="en-US" altLang="en-US" sz="2400"/>
              <a:t>首次心电图不能明确诊断时，需在</a:t>
            </a:r>
            <a:r>
              <a:rPr lang="en-US" altLang="zh-CN" sz="2400">
                <a:solidFill>
                  <a:srgbClr val="FF0000"/>
                </a:solidFill>
              </a:rPr>
              <a:t>10</a:t>
            </a:r>
            <a:r>
              <a:rPr lang="en-US" altLang="en-US" sz="2400">
                <a:solidFill>
                  <a:srgbClr val="FF0000"/>
                </a:solidFill>
              </a:rPr>
              <a:t>～</a:t>
            </a:r>
            <a:r>
              <a:rPr lang="en-US" altLang="zh-CN" sz="2400">
                <a:solidFill>
                  <a:srgbClr val="FF0000"/>
                </a:solidFill>
              </a:rPr>
              <a:t>30 min</a:t>
            </a:r>
            <a:r>
              <a:rPr lang="en-US" altLang="en-US" sz="2400"/>
              <a:t>后复查。与既往心电图进行比较有助于诊断。左束支阻滞患者发生心肌梗死时，心电图诊断困难，需结合临床情况仔细判断。</a:t>
            </a:r>
            <a:r>
              <a:rPr lang="en-US" altLang="en-US" sz="2400">
                <a:solidFill>
                  <a:srgbClr val="FF0000"/>
                </a:solidFill>
              </a:rPr>
              <a:t>建议尽早开始心电监测，以发现恶性心律失常。</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23" name="Rectangle 75">
            <a:extLst>
              <a:ext uri="{FF2B5EF4-FFF2-40B4-BE49-F238E27FC236}">
                <a16:creationId xmlns:a16="http://schemas.microsoft.com/office/drawing/2014/main" id="{9D61B2C4-8CB8-4179-8C0F-53DB4DE53F6D}"/>
              </a:ext>
            </a:extLst>
          </p:cNvPr>
          <p:cNvSpPr>
            <a:spLocks noGrp="1" noChangeArrowheads="1"/>
          </p:cNvSpPr>
          <p:nvPr>
            <p:ph type="title" idx="4294967295"/>
          </p:nvPr>
        </p:nvSpPr>
        <p:spPr/>
        <p:txBody>
          <a:bodyPr/>
          <a:lstStyle/>
          <a:p>
            <a:pPr eaLnBrk="1" hangingPunct="1">
              <a:defRPr/>
            </a:pPr>
            <a:endParaRPr lang="zh-CN" altLang="zh-CN"/>
          </a:p>
        </p:txBody>
      </p:sp>
      <p:pic>
        <p:nvPicPr>
          <p:cNvPr id="7171" name="图片 585731">
            <a:extLst>
              <a:ext uri="{FF2B5EF4-FFF2-40B4-BE49-F238E27FC236}">
                <a16:creationId xmlns:a16="http://schemas.microsoft.com/office/drawing/2014/main" id="{1383E8CC-D0F0-4322-B95B-6C5A3BD399E6}"/>
              </a:ext>
            </a:extLst>
          </p:cNvPr>
          <p:cNvPicPr preferRelativeResize="0">
            <a:picLocks noGrp="1" noChangeArrowheads="1"/>
          </p:cNvPicPr>
          <p:nvPr>
            <p:ph type="body" idx="4294967295"/>
          </p:nvPr>
        </p:nvPicPr>
        <p:blipFill>
          <a:blip r:embed="rId2">
            <a:extLst>
              <a:ext uri="{28A0092B-C50C-407E-A947-70E740481C1C}">
                <a14:useLocalDpi xmlns:a14="http://schemas.microsoft.com/office/drawing/2010/main" val="0"/>
              </a:ext>
            </a:extLst>
          </a:blip>
          <a:srcRect/>
          <a:stretch>
            <a:fillRect/>
          </a:stretch>
        </p:blipFill>
        <p:spPr>
          <a:xfrm>
            <a:off x="468313" y="1557338"/>
            <a:ext cx="8207375" cy="4824412"/>
          </a:xfr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图片 4" descr="3.jpg">
            <a:extLst>
              <a:ext uri="{FF2B5EF4-FFF2-40B4-BE49-F238E27FC236}">
                <a16:creationId xmlns:a16="http://schemas.microsoft.com/office/drawing/2014/main" id="{1BBCC62D-4E66-4771-874A-A708D18ABCA5}"/>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258888" y="836613"/>
            <a:ext cx="6721475" cy="5040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图片 2" descr="timg1.gif">
            <a:extLst>
              <a:ext uri="{FF2B5EF4-FFF2-40B4-BE49-F238E27FC236}">
                <a16:creationId xmlns:a16="http://schemas.microsoft.com/office/drawing/2014/main" id="{D0835C3B-3516-4431-A6A5-7F6A05D05DFB}"/>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62000" y="908050"/>
            <a:ext cx="7626350" cy="4252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图片 8" descr="timg2.jpg">
            <a:extLst>
              <a:ext uri="{FF2B5EF4-FFF2-40B4-BE49-F238E27FC236}">
                <a16:creationId xmlns:a16="http://schemas.microsoft.com/office/drawing/2014/main" id="{A000C5A1-CEC1-4A70-A663-8CFAA4BFB06D}"/>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50825" y="50800"/>
            <a:ext cx="5113338" cy="325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3" name="图片 10" descr="9.jpg">
            <a:extLst>
              <a:ext uri="{FF2B5EF4-FFF2-40B4-BE49-F238E27FC236}">
                <a16:creationId xmlns:a16="http://schemas.microsoft.com/office/drawing/2014/main" id="{21B15BF6-9718-4865-9BC8-D99D210C29EB}"/>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533650" y="3305175"/>
            <a:ext cx="6610350" cy="3552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图片 4" descr="6.jpg">
            <a:extLst>
              <a:ext uri="{FF2B5EF4-FFF2-40B4-BE49-F238E27FC236}">
                <a16:creationId xmlns:a16="http://schemas.microsoft.com/office/drawing/2014/main" id="{474166F0-06F2-44E3-A376-DD999F5C219F}"/>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4581525" cy="3219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67" name="图片 10" descr="10.jpg">
            <a:extLst>
              <a:ext uri="{FF2B5EF4-FFF2-40B4-BE49-F238E27FC236}">
                <a16:creationId xmlns:a16="http://schemas.microsoft.com/office/drawing/2014/main" id="{C3D87761-9289-4796-8A97-927DB6A6DCA8}"/>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968500" y="3068638"/>
            <a:ext cx="7175500" cy="3789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图片 1" descr="timg4.jpg">
            <a:extLst>
              <a:ext uri="{FF2B5EF4-FFF2-40B4-BE49-F238E27FC236}">
                <a16:creationId xmlns:a16="http://schemas.microsoft.com/office/drawing/2014/main" id="{2F85FA52-0C83-4D33-A91E-5DF88859C381}"/>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697038" y="1277938"/>
            <a:ext cx="5749925" cy="430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19" name="Rectangle 71">
            <a:extLst>
              <a:ext uri="{FF2B5EF4-FFF2-40B4-BE49-F238E27FC236}">
                <a16:creationId xmlns:a16="http://schemas.microsoft.com/office/drawing/2014/main" id="{E49E0925-6C7B-4F57-92B7-3A618E2D4D70}"/>
              </a:ext>
            </a:extLst>
          </p:cNvPr>
          <p:cNvSpPr>
            <a:spLocks noGrp="1" noChangeArrowheads="1"/>
          </p:cNvSpPr>
          <p:nvPr>
            <p:ph type="title" idx="4294967295"/>
          </p:nvPr>
        </p:nvSpPr>
        <p:spPr/>
        <p:txBody>
          <a:bodyPr/>
          <a:lstStyle/>
          <a:p>
            <a:pPr eaLnBrk="1" hangingPunct="1">
              <a:defRPr/>
            </a:pPr>
            <a:endParaRPr lang="zh-CN" altLang="zh-CN"/>
          </a:p>
        </p:txBody>
      </p:sp>
      <p:pic>
        <p:nvPicPr>
          <p:cNvPr id="13315" name="图片 585740">
            <a:extLst>
              <a:ext uri="{FF2B5EF4-FFF2-40B4-BE49-F238E27FC236}">
                <a16:creationId xmlns:a16="http://schemas.microsoft.com/office/drawing/2014/main" id="{3F0F8E04-644E-436D-BD23-0F59CE3C5D27}"/>
              </a:ext>
            </a:extLst>
          </p:cNvPr>
          <p:cNvPicPr preferRelativeResize="0">
            <a:picLocks noGrp="1" noChangeArrowheads="1"/>
          </p:cNvPicPr>
          <p:nvPr>
            <p:ph type="body" idx="4294967295"/>
          </p:nvPr>
        </p:nvPicPr>
        <p:blipFill>
          <a:blip r:embed="rId2">
            <a:extLst>
              <a:ext uri="{28A0092B-C50C-407E-A947-70E740481C1C}">
                <a14:useLocalDpi xmlns:a14="http://schemas.microsoft.com/office/drawing/2010/main" val="0"/>
              </a:ext>
            </a:extLst>
          </a:blip>
          <a:srcRect/>
          <a:stretch>
            <a:fillRect/>
          </a:stretch>
        </p:blipFill>
        <p:spPr>
          <a:xfrm>
            <a:off x="468313" y="1628775"/>
            <a:ext cx="8207375" cy="4752975"/>
          </a:xfr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27" name="Rectangle 79">
            <a:extLst>
              <a:ext uri="{FF2B5EF4-FFF2-40B4-BE49-F238E27FC236}">
                <a16:creationId xmlns:a16="http://schemas.microsoft.com/office/drawing/2014/main" id="{025D51C1-BBDA-4626-ADFF-9F53758A937D}"/>
              </a:ext>
            </a:extLst>
          </p:cNvPr>
          <p:cNvSpPr>
            <a:spLocks noGrp="1" noChangeArrowheads="1"/>
          </p:cNvSpPr>
          <p:nvPr>
            <p:ph type="title" idx="4294967295"/>
          </p:nvPr>
        </p:nvSpPr>
        <p:spPr/>
        <p:txBody>
          <a:bodyPr/>
          <a:lstStyle/>
          <a:p>
            <a:pPr eaLnBrk="1" hangingPunct="1">
              <a:defRPr/>
            </a:pPr>
            <a:endParaRPr lang="zh-CN" altLang="zh-CN"/>
          </a:p>
        </p:txBody>
      </p:sp>
      <p:sp>
        <p:nvSpPr>
          <p:cNvPr id="2128" name="Rectangle 80">
            <a:extLst>
              <a:ext uri="{FF2B5EF4-FFF2-40B4-BE49-F238E27FC236}">
                <a16:creationId xmlns:a16="http://schemas.microsoft.com/office/drawing/2014/main" id="{920B4B13-96E3-4715-A70C-04ECE6A86A03}"/>
              </a:ext>
            </a:extLst>
          </p:cNvPr>
          <p:cNvSpPr>
            <a:spLocks noGrp="1" noChangeArrowheads="1"/>
          </p:cNvSpPr>
          <p:nvPr>
            <p:ph type="body" idx="4294967295"/>
          </p:nvPr>
        </p:nvSpPr>
        <p:spPr/>
        <p:txBody>
          <a:bodyPr/>
          <a:lstStyle/>
          <a:p>
            <a:pPr eaLnBrk="1" hangingPunct="1">
              <a:lnSpc>
                <a:spcPct val="80000"/>
              </a:lnSpc>
            </a:pPr>
            <a:r>
              <a:rPr lang="en-US" altLang="zh-CN" sz="2800"/>
              <a:t>2</a:t>
            </a:r>
            <a:r>
              <a:rPr lang="en-US" altLang="en-US" sz="2800"/>
              <a:t>．血清心肌损伤标志物</a:t>
            </a:r>
          </a:p>
          <a:p>
            <a:pPr eaLnBrk="1" hangingPunct="1">
              <a:lnSpc>
                <a:spcPct val="80000"/>
              </a:lnSpc>
            </a:pPr>
            <a:r>
              <a:rPr lang="en-US" altLang="zh-CN" sz="2800">
                <a:solidFill>
                  <a:srgbClr val="FF0000"/>
                </a:solidFill>
              </a:rPr>
              <a:t>cTn</a:t>
            </a:r>
            <a:r>
              <a:rPr lang="en-US" altLang="en-US" sz="2800"/>
              <a:t>是诊断心肌坏死最特异和敏感的首选心肌损伤标志物，通常在</a:t>
            </a:r>
            <a:r>
              <a:rPr lang="en-US" altLang="zh-CN" sz="2800"/>
              <a:t>STEMI</a:t>
            </a:r>
            <a:r>
              <a:rPr lang="en-US" altLang="en-US" sz="2800"/>
              <a:t>症状发生后</a:t>
            </a:r>
            <a:r>
              <a:rPr lang="en-US" altLang="zh-CN" sz="2800">
                <a:solidFill>
                  <a:srgbClr val="FF0000"/>
                </a:solidFill>
              </a:rPr>
              <a:t>2</a:t>
            </a:r>
            <a:r>
              <a:rPr lang="en-US" altLang="en-US" sz="2800">
                <a:solidFill>
                  <a:srgbClr val="FF0000"/>
                </a:solidFill>
              </a:rPr>
              <a:t>～</a:t>
            </a:r>
            <a:r>
              <a:rPr lang="en-US" altLang="zh-CN" sz="2800">
                <a:solidFill>
                  <a:srgbClr val="FF0000"/>
                </a:solidFill>
              </a:rPr>
              <a:t>4 h</a:t>
            </a:r>
            <a:r>
              <a:rPr lang="en-US" altLang="en-US" sz="2800"/>
              <a:t>开始升高，</a:t>
            </a:r>
            <a:r>
              <a:rPr lang="en-US" altLang="zh-CN" sz="2800"/>
              <a:t>10</a:t>
            </a:r>
            <a:r>
              <a:rPr lang="en-US" altLang="en-US" sz="2800"/>
              <a:t>～</a:t>
            </a:r>
            <a:r>
              <a:rPr lang="en-US" altLang="zh-CN" sz="2800"/>
              <a:t>24 h</a:t>
            </a:r>
            <a:r>
              <a:rPr lang="en-US" altLang="en-US" sz="2800"/>
              <a:t>达到峰值，并可持续升高</a:t>
            </a:r>
            <a:r>
              <a:rPr lang="en-US" altLang="zh-CN" sz="2800"/>
              <a:t>7</a:t>
            </a:r>
            <a:r>
              <a:rPr lang="en-US" altLang="en-US" sz="2800"/>
              <a:t>～</a:t>
            </a:r>
            <a:r>
              <a:rPr lang="en-US" altLang="zh-CN" sz="2800"/>
              <a:t>14 d</a:t>
            </a:r>
            <a:r>
              <a:rPr lang="en-US" altLang="en-US" sz="2800"/>
              <a:t>。</a:t>
            </a:r>
          </a:p>
          <a:p>
            <a:pPr eaLnBrk="1" hangingPunct="1">
              <a:lnSpc>
                <a:spcPct val="80000"/>
              </a:lnSpc>
            </a:pPr>
            <a:r>
              <a:rPr lang="en-US" altLang="en-US" sz="2800"/>
              <a:t>肌酸激酶同工酶（</a:t>
            </a:r>
            <a:r>
              <a:rPr lang="en-US" altLang="zh-CN" sz="2800"/>
              <a:t>CK-MB</a:t>
            </a:r>
            <a:r>
              <a:rPr lang="en-US" altLang="en-US" sz="2800"/>
              <a:t>）对判断心肌坏死的临床特异性较高，</a:t>
            </a:r>
            <a:r>
              <a:rPr lang="en-US" altLang="zh-CN" sz="2800"/>
              <a:t>STEMI</a:t>
            </a:r>
            <a:r>
              <a:rPr lang="en-US" altLang="en-US" sz="2800"/>
              <a:t>时其测值超过正常上限并有动态变化。溶栓治疗后梗死相关动脉开通时</a:t>
            </a:r>
            <a:r>
              <a:rPr lang="en-US" altLang="zh-CN" sz="2800"/>
              <a:t>CK-MB</a:t>
            </a:r>
            <a:r>
              <a:rPr lang="en-US" altLang="en-US" sz="2800"/>
              <a:t>峰值前移（</a:t>
            </a:r>
            <a:r>
              <a:rPr lang="en-US" altLang="zh-CN" sz="2800"/>
              <a:t>14 h</a:t>
            </a:r>
            <a:r>
              <a:rPr lang="en-US" altLang="en-US" sz="2800"/>
              <a:t>以内）。</a:t>
            </a:r>
            <a:r>
              <a:rPr lang="en-US" altLang="zh-CN" sz="2800"/>
              <a:t>CK-MB</a:t>
            </a:r>
            <a:r>
              <a:rPr lang="en-US" altLang="en-US" sz="2800"/>
              <a:t>测定也适于诊断再发心肌梗死。</a:t>
            </a:r>
          </a:p>
          <a:p>
            <a:pPr eaLnBrk="1" hangingPunct="1">
              <a:lnSpc>
                <a:spcPct val="80000"/>
              </a:lnSpc>
            </a:pPr>
            <a:r>
              <a:rPr lang="en-US" altLang="en-US" sz="2800"/>
              <a:t>肌红蛋白测定有助于</a:t>
            </a:r>
            <a:r>
              <a:rPr lang="en-US" altLang="zh-CN" sz="2800"/>
              <a:t>STEMI</a:t>
            </a:r>
            <a:r>
              <a:rPr lang="en-US" altLang="en-US" sz="2800"/>
              <a:t>早期诊断，但特异性较差。</a:t>
            </a:r>
          </a:p>
          <a:p>
            <a:pPr eaLnBrk="1" hangingPunct="1">
              <a:lnSpc>
                <a:spcPct val="80000"/>
              </a:lnSpc>
            </a:pPr>
            <a:endParaRPr lang="en-US" altLang="en-US" sz="280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31" name="Rectangle 83">
            <a:extLst>
              <a:ext uri="{FF2B5EF4-FFF2-40B4-BE49-F238E27FC236}">
                <a16:creationId xmlns:a16="http://schemas.microsoft.com/office/drawing/2014/main" id="{0B03DC25-C3C4-455D-A37A-0790D43A8C37}"/>
              </a:ext>
            </a:extLst>
          </p:cNvPr>
          <p:cNvSpPr>
            <a:spLocks noGrp="1" noChangeArrowheads="1"/>
          </p:cNvSpPr>
          <p:nvPr>
            <p:ph type="title" idx="4294967295"/>
          </p:nvPr>
        </p:nvSpPr>
        <p:spPr/>
        <p:txBody>
          <a:bodyPr/>
          <a:lstStyle/>
          <a:p>
            <a:pPr eaLnBrk="1" hangingPunct="1">
              <a:defRPr/>
            </a:pPr>
            <a:endParaRPr lang="zh-CN" altLang="zh-CN"/>
          </a:p>
        </p:txBody>
      </p:sp>
      <p:sp>
        <p:nvSpPr>
          <p:cNvPr id="2132" name="Rectangle 84">
            <a:extLst>
              <a:ext uri="{FF2B5EF4-FFF2-40B4-BE49-F238E27FC236}">
                <a16:creationId xmlns:a16="http://schemas.microsoft.com/office/drawing/2014/main" id="{CA58B4FA-6992-47B5-9ED6-75C7976702E3}"/>
              </a:ext>
            </a:extLst>
          </p:cNvPr>
          <p:cNvSpPr>
            <a:spLocks noGrp="1" noChangeArrowheads="1"/>
          </p:cNvSpPr>
          <p:nvPr>
            <p:ph type="body" idx="4294967295"/>
          </p:nvPr>
        </p:nvSpPr>
        <p:spPr/>
        <p:txBody>
          <a:bodyPr/>
          <a:lstStyle/>
          <a:p>
            <a:pPr eaLnBrk="1" hangingPunct="1"/>
            <a:r>
              <a:rPr lang="en-US" altLang="en-US">
                <a:solidFill>
                  <a:srgbClr val="FF0000"/>
                </a:solidFill>
              </a:rPr>
              <a:t>必须指出：</a:t>
            </a:r>
            <a:r>
              <a:rPr lang="en-US" altLang="en-US">
                <a:latin typeface="KaiTi" panose="02010609060101010101" pitchFamily="49" charset="-122"/>
                <a:ea typeface="KaiTi" panose="02010609060101010101" pitchFamily="49" charset="-122"/>
              </a:rPr>
              <a:t>症状和心电图能够明确诊断</a:t>
            </a:r>
            <a:r>
              <a:rPr lang="en-US" altLang="zh-CN">
                <a:latin typeface="KaiTi" panose="02010609060101010101" pitchFamily="49" charset="-122"/>
                <a:ea typeface="KaiTi" panose="02010609060101010101" pitchFamily="49" charset="-122"/>
              </a:rPr>
              <a:t>STEMI</a:t>
            </a:r>
            <a:r>
              <a:rPr lang="en-US" altLang="en-US">
                <a:latin typeface="KaiTi" panose="02010609060101010101" pitchFamily="49" charset="-122"/>
                <a:ea typeface="KaiTi" panose="02010609060101010101" pitchFamily="49" charset="-122"/>
              </a:rPr>
              <a:t>的患者不需等待心肌损伤标志物和（或）影像学检查结果，而应尽早给予再灌注及其他相关治疗。</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35" name="Rectangle 87">
            <a:extLst>
              <a:ext uri="{FF2B5EF4-FFF2-40B4-BE49-F238E27FC236}">
                <a16:creationId xmlns:a16="http://schemas.microsoft.com/office/drawing/2014/main" id="{7B9905D7-C64F-42C1-A862-2BE81295342A}"/>
              </a:ext>
            </a:extLst>
          </p:cNvPr>
          <p:cNvSpPr>
            <a:spLocks noGrp="1" noChangeArrowheads="1"/>
          </p:cNvSpPr>
          <p:nvPr>
            <p:ph type="title" idx="4294967295"/>
          </p:nvPr>
        </p:nvSpPr>
        <p:spPr/>
        <p:txBody>
          <a:bodyPr/>
          <a:lstStyle/>
          <a:p>
            <a:pPr eaLnBrk="1" hangingPunct="1"/>
            <a:r>
              <a:rPr lang="zh-CN" altLang="en-US"/>
              <a:t>鉴别诊断</a:t>
            </a:r>
          </a:p>
        </p:txBody>
      </p:sp>
      <p:sp>
        <p:nvSpPr>
          <p:cNvPr id="2136" name="Rectangle 88">
            <a:extLst>
              <a:ext uri="{FF2B5EF4-FFF2-40B4-BE49-F238E27FC236}">
                <a16:creationId xmlns:a16="http://schemas.microsoft.com/office/drawing/2014/main" id="{7CD5A6D6-13AF-4A50-8FE6-AD962EE2954D}"/>
              </a:ext>
            </a:extLst>
          </p:cNvPr>
          <p:cNvSpPr>
            <a:spLocks noGrp="1" noChangeArrowheads="1"/>
          </p:cNvSpPr>
          <p:nvPr>
            <p:ph type="body" idx="4294967295"/>
          </p:nvPr>
        </p:nvSpPr>
        <p:spPr/>
        <p:txBody>
          <a:bodyPr/>
          <a:lstStyle/>
          <a:p>
            <a:pPr eaLnBrk="1" hangingPunct="1"/>
            <a:r>
              <a:rPr lang="en-US" altLang="en-US" sz="2400">
                <a:latin typeface="KaiTi" panose="02010609060101010101" pitchFamily="49" charset="-122"/>
                <a:ea typeface="KaiTi" panose="02010609060101010101" pitchFamily="49" charset="-122"/>
              </a:rPr>
              <a:t>向背部放射的严重撕裂样疼痛伴有呼吸困难或晕厥，但无典型的</a:t>
            </a:r>
            <a:r>
              <a:rPr lang="en-US" altLang="zh-CN" sz="2400">
                <a:latin typeface="KaiTi" panose="02010609060101010101" pitchFamily="49" charset="-122"/>
                <a:ea typeface="KaiTi" panose="02010609060101010101" pitchFamily="49" charset="-122"/>
              </a:rPr>
              <a:t>STEMI</a:t>
            </a:r>
            <a:r>
              <a:rPr lang="en-US" altLang="en-US" sz="2400">
                <a:latin typeface="KaiTi" panose="02010609060101010101" pitchFamily="49" charset="-122"/>
                <a:ea typeface="KaiTi" panose="02010609060101010101" pitchFamily="49" charset="-122"/>
              </a:rPr>
              <a:t>心电图变化者，应警惕</a:t>
            </a:r>
            <a:r>
              <a:rPr lang="en-US" altLang="en-US" sz="2400">
                <a:solidFill>
                  <a:srgbClr val="FF0000"/>
                </a:solidFill>
                <a:latin typeface="KaiTi" panose="02010609060101010101" pitchFamily="49" charset="-122"/>
                <a:ea typeface="KaiTi" panose="02010609060101010101" pitchFamily="49" charset="-122"/>
              </a:rPr>
              <a:t>主动脉夹层</a:t>
            </a:r>
            <a:r>
              <a:rPr lang="en-US" altLang="en-US" sz="2400">
                <a:latin typeface="KaiTi" panose="02010609060101010101" pitchFamily="49" charset="-122"/>
                <a:ea typeface="KaiTi" panose="02010609060101010101" pitchFamily="49" charset="-122"/>
              </a:rPr>
              <a:t>。</a:t>
            </a:r>
          </a:p>
          <a:p>
            <a:pPr eaLnBrk="1" hangingPunct="1"/>
            <a:r>
              <a:rPr lang="en-US" altLang="en-US" sz="2400">
                <a:solidFill>
                  <a:srgbClr val="FF0000"/>
                </a:solidFill>
                <a:latin typeface="KaiTi" panose="02010609060101010101" pitchFamily="49" charset="-122"/>
                <a:ea typeface="KaiTi" panose="02010609060101010101" pitchFamily="49" charset="-122"/>
              </a:rPr>
              <a:t>急性心包炎</a:t>
            </a:r>
            <a:r>
              <a:rPr lang="en-US" altLang="en-US" sz="2400">
                <a:latin typeface="KaiTi" panose="02010609060101010101" pitchFamily="49" charset="-122"/>
                <a:ea typeface="KaiTi" panose="02010609060101010101" pitchFamily="49" charset="-122"/>
              </a:rPr>
              <a:t>表现发热、胸膜刺激性疼痛，向肩部放射，前倾坐位时减轻，部分患者可闻及心包摩擦音，心电图表现</a:t>
            </a:r>
            <a:r>
              <a:rPr lang="en-US" altLang="zh-CN" sz="2400">
                <a:latin typeface="KaiTi" panose="02010609060101010101" pitchFamily="49" charset="-122"/>
                <a:ea typeface="KaiTi" panose="02010609060101010101" pitchFamily="49" charset="-122"/>
              </a:rPr>
              <a:t>PR</a:t>
            </a:r>
            <a:r>
              <a:rPr lang="en-US" altLang="en-US" sz="2400">
                <a:latin typeface="KaiTi" panose="02010609060101010101" pitchFamily="49" charset="-122"/>
                <a:ea typeface="KaiTi" panose="02010609060101010101" pitchFamily="49" charset="-122"/>
              </a:rPr>
              <a:t>段压低、</a:t>
            </a:r>
            <a:r>
              <a:rPr lang="en-US" altLang="zh-CN" sz="2400">
                <a:latin typeface="KaiTi" panose="02010609060101010101" pitchFamily="49" charset="-122"/>
                <a:ea typeface="KaiTi" panose="02010609060101010101" pitchFamily="49" charset="-122"/>
              </a:rPr>
              <a:t>ST</a:t>
            </a:r>
            <a:r>
              <a:rPr lang="en-US" altLang="en-US" sz="2400">
                <a:latin typeface="KaiTi" panose="02010609060101010101" pitchFamily="49" charset="-122"/>
                <a:ea typeface="KaiTi" panose="02010609060101010101" pitchFamily="49" charset="-122"/>
              </a:rPr>
              <a:t>段呈弓背</a:t>
            </a:r>
            <a:r>
              <a:rPr lang="en-US" altLang="en-US" sz="2400">
                <a:solidFill>
                  <a:srgbClr val="C00000"/>
                </a:solidFill>
                <a:latin typeface="KaiTi" panose="02010609060101010101" pitchFamily="49" charset="-122"/>
                <a:ea typeface="KaiTi" panose="02010609060101010101" pitchFamily="49" charset="-122"/>
              </a:rPr>
              <a:t>向下</a:t>
            </a:r>
            <a:r>
              <a:rPr lang="en-US" altLang="en-US" sz="2400">
                <a:latin typeface="KaiTi" panose="02010609060101010101" pitchFamily="49" charset="-122"/>
                <a:ea typeface="KaiTi" panose="02010609060101010101" pitchFamily="49" charset="-122"/>
              </a:rPr>
              <a:t>型抬高，无镜像改变。</a:t>
            </a:r>
          </a:p>
          <a:p>
            <a:pPr eaLnBrk="1" hangingPunct="1"/>
            <a:r>
              <a:rPr lang="en-US" altLang="en-US" sz="2400">
                <a:solidFill>
                  <a:srgbClr val="FF0000"/>
                </a:solidFill>
                <a:latin typeface="KaiTi" panose="02010609060101010101" pitchFamily="49" charset="-122"/>
                <a:ea typeface="KaiTi" panose="02010609060101010101" pitchFamily="49" charset="-122"/>
              </a:rPr>
              <a:t>肺栓塞</a:t>
            </a:r>
            <a:r>
              <a:rPr lang="en-US" altLang="en-US" sz="2400">
                <a:latin typeface="KaiTi" panose="02010609060101010101" pitchFamily="49" charset="-122"/>
                <a:ea typeface="KaiTi" panose="02010609060101010101" pitchFamily="49" charset="-122"/>
              </a:rPr>
              <a:t>常表现为呼吸困难，血压降低，低氧血症。</a:t>
            </a:r>
          </a:p>
          <a:p>
            <a:pPr eaLnBrk="1" hangingPunct="1"/>
            <a:r>
              <a:rPr lang="en-US" altLang="en-US" sz="2400">
                <a:solidFill>
                  <a:srgbClr val="FF0000"/>
                </a:solidFill>
                <a:latin typeface="KaiTi" panose="02010609060101010101" pitchFamily="49" charset="-122"/>
                <a:ea typeface="KaiTi" panose="02010609060101010101" pitchFamily="49" charset="-122"/>
              </a:rPr>
              <a:t>气胸</a:t>
            </a:r>
            <a:r>
              <a:rPr lang="en-US" altLang="en-US" sz="2400">
                <a:latin typeface="KaiTi" panose="02010609060101010101" pitchFamily="49" charset="-122"/>
                <a:ea typeface="KaiTi" panose="02010609060101010101" pitchFamily="49" charset="-122"/>
              </a:rPr>
              <a:t>可以表现为急性呼吸困难、胸痛和患侧呼吸音减弱。</a:t>
            </a:r>
          </a:p>
          <a:p>
            <a:pPr eaLnBrk="1" hangingPunct="1"/>
            <a:r>
              <a:rPr lang="en-US" altLang="en-US" sz="2400">
                <a:solidFill>
                  <a:srgbClr val="FF0000"/>
                </a:solidFill>
                <a:latin typeface="KaiTi" panose="02010609060101010101" pitchFamily="49" charset="-122"/>
                <a:ea typeface="KaiTi" panose="02010609060101010101" pitchFamily="49" charset="-122"/>
              </a:rPr>
              <a:t>消化性溃疡</a:t>
            </a:r>
            <a:r>
              <a:rPr lang="en-US" altLang="en-US" sz="2400">
                <a:latin typeface="KaiTi" panose="02010609060101010101" pitchFamily="49" charset="-122"/>
                <a:ea typeface="KaiTi" panose="02010609060101010101" pitchFamily="49" charset="-122"/>
              </a:rPr>
              <a:t>可有胸部或上腹部疼痛，有时向后背放射，可伴晕厥、呕血或黑便。</a:t>
            </a:r>
          </a:p>
          <a:p>
            <a:pPr eaLnBrk="1" hangingPunct="1"/>
            <a:r>
              <a:rPr lang="en-US" altLang="en-US" sz="2400">
                <a:solidFill>
                  <a:srgbClr val="FF0000"/>
                </a:solidFill>
                <a:latin typeface="KaiTi" panose="02010609060101010101" pitchFamily="49" charset="-122"/>
                <a:ea typeface="KaiTi" panose="02010609060101010101" pitchFamily="49" charset="-122"/>
              </a:rPr>
              <a:t>急性胆囊炎</a:t>
            </a:r>
            <a:r>
              <a:rPr lang="en-US" altLang="en-US" sz="2400">
                <a:latin typeface="KaiTi" panose="02010609060101010101" pitchFamily="49" charset="-122"/>
                <a:ea typeface="KaiTi" panose="02010609060101010101" pitchFamily="49" charset="-122"/>
              </a:rPr>
              <a:t>可有类似</a:t>
            </a:r>
            <a:r>
              <a:rPr lang="en-US" altLang="zh-CN" sz="2400">
                <a:latin typeface="KaiTi" panose="02010609060101010101" pitchFamily="49" charset="-122"/>
                <a:ea typeface="KaiTi" panose="02010609060101010101" pitchFamily="49" charset="-122"/>
              </a:rPr>
              <a:t>STEMI</a:t>
            </a:r>
            <a:r>
              <a:rPr lang="en-US" altLang="en-US" sz="2400">
                <a:latin typeface="KaiTi" panose="02010609060101010101" pitchFamily="49" charset="-122"/>
                <a:ea typeface="KaiTi" panose="02010609060101010101" pitchFamily="49" charset="-122"/>
              </a:rPr>
              <a:t>症状，但有右上腹触痛。这些疾病均不出现</a:t>
            </a:r>
            <a:r>
              <a:rPr lang="en-US" altLang="zh-CN" sz="2400">
                <a:latin typeface="KaiTi" panose="02010609060101010101" pitchFamily="49" charset="-122"/>
                <a:ea typeface="KaiTi" panose="02010609060101010101" pitchFamily="49" charset="-122"/>
              </a:rPr>
              <a:t>STEMI</a:t>
            </a:r>
            <a:r>
              <a:rPr lang="en-US" altLang="en-US" sz="2400">
                <a:latin typeface="KaiTi" panose="02010609060101010101" pitchFamily="49" charset="-122"/>
                <a:ea typeface="KaiTi" panose="02010609060101010101" pitchFamily="49" charset="-122"/>
              </a:rPr>
              <a:t>的心电图特点和演变过程。</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43" name="Rectangle 95">
            <a:extLst>
              <a:ext uri="{FF2B5EF4-FFF2-40B4-BE49-F238E27FC236}">
                <a16:creationId xmlns:a16="http://schemas.microsoft.com/office/drawing/2014/main" id="{47CCAFAE-483E-412C-9B38-17BCA7810430}"/>
              </a:ext>
            </a:extLst>
          </p:cNvPr>
          <p:cNvSpPr>
            <a:spLocks noGrp="1" noChangeArrowheads="1"/>
          </p:cNvSpPr>
          <p:nvPr>
            <p:ph type="title" idx="4294967295"/>
          </p:nvPr>
        </p:nvSpPr>
        <p:spPr/>
        <p:txBody>
          <a:bodyPr/>
          <a:lstStyle/>
          <a:p>
            <a:pPr eaLnBrk="1" hangingPunct="1">
              <a:defRPr/>
            </a:pPr>
            <a:r>
              <a:rPr lang="en-US" altLang="en-US" b="0"/>
              <a:t>三、</a:t>
            </a:r>
            <a:r>
              <a:rPr lang="en-US" altLang="zh-CN" b="0"/>
              <a:t>STEMI</a:t>
            </a:r>
            <a:r>
              <a:rPr lang="en-US" altLang="en-US" b="0"/>
              <a:t>的急救流程</a:t>
            </a:r>
          </a:p>
        </p:txBody>
      </p:sp>
      <p:sp>
        <p:nvSpPr>
          <p:cNvPr id="2144" name="Rectangle 96">
            <a:extLst>
              <a:ext uri="{FF2B5EF4-FFF2-40B4-BE49-F238E27FC236}">
                <a16:creationId xmlns:a16="http://schemas.microsoft.com/office/drawing/2014/main" id="{2BACC9C6-8F42-439B-BD29-8656E0E1C5D9}"/>
              </a:ext>
            </a:extLst>
          </p:cNvPr>
          <p:cNvSpPr>
            <a:spLocks noGrp="1" noChangeArrowheads="1"/>
          </p:cNvSpPr>
          <p:nvPr>
            <p:ph type="body" idx="4294967295"/>
          </p:nvPr>
        </p:nvSpPr>
        <p:spPr/>
        <p:txBody>
          <a:bodyPr/>
          <a:lstStyle/>
          <a:p>
            <a:pPr eaLnBrk="1" hangingPunct="1">
              <a:lnSpc>
                <a:spcPct val="90000"/>
              </a:lnSpc>
              <a:buFont typeface="Wingdings" panose="05000000000000000000" pitchFamily="2" charset="2"/>
              <a:buNone/>
            </a:pPr>
            <a:r>
              <a:rPr lang="en-US" altLang="en-US"/>
              <a:t>早期、快速和</a:t>
            </a:r>
            <a:r>
              <a:rPr lang="en-US" altLang="en-US">
                <a:solidFill>
                  <a:srgbClr val="C00000"/>
                </a:solidFill>
              </a:rPr>
              <a:t>完全</a:t>
            </a:r>
            <a:r>
              <a:rPr lang="en-US" altLang="en-US"/>
              <a:t>地开通梗死相关动脉是改善</a:t>
            </a:r>
            <a:r>
              <a:rPr lang="en-US" altLang="zh-CN"/>
              <a:t>STEMI</a:t>
            </a:r>
            <a:r>
              <a:rPr lang="en-US" altLang="en-US"/>
              <a:t>患者预后的关键：</a:t>
            </a:r>
          </a:p>
          <a:p>
            <a:pPr eaLnBrk="1" hangingPunct="1">
              <a:lnSpc>
                <a:spcPct val="90000"/>
              </a:lnSpc>
            </a:pPr>
            <a:r>
              <a:rPr lang="en-US" altLang="zh-CN" b="1">
                <a:solidFill>
                  <a:srgbClr val="FF0000"/>
                </a:solidFill>
              </a:rPr>
              <a:t>1</a:t>
            </a:r>
            <a:r>
              <a:rPr lang="en-US" altLang="en-US" b="1">
                <a:solidFill>
                  <a:srgbClr val="FF0000"/>
                </a:solidFill>
              </a:rPr>
              <a:t>．缩短自发病至</a:t>
            </a:r>
            <a:r>
              <a:rPr lang="en-US" altLang="zh-CN" b="1">
                <a:solidFill>
                  <a:srgbClr val="FF0000"/>
                </a:solidFill>
              </a:rPr>
              <a:t>FMC</a:t>
            </a:r>
            <a:r>
              <a:rPr lang="en-US" altLang="en-US" b="1">
                <a:solidFill>
                  <a:srgbClr val="FF0000"/>
                </a:solidFill>
              </a:rPr>
              <a:t>（首次接触医疗）的时间</a:t>
            </a:r>
          </a:p>
          <a:p>
            <a:pPr eaLnBrk="1" hangingPunct="1">
              <a:lnSpc>
                <a:spcPct val="90000"/>
              </a:lnSpc>
              <a:buFont typeface="Wingdings" panose="05000000000000000000" pitchFamily="2" charset="2"/>
              <a:buNone/>
            </a:pPr>
            <a:r>
              <a:rPr lang="en-US" altLang="en-US">
                <a:latin typeface="KaiTi" panose="02010609060101010101" pitchFamily="49" charset="-122"/>
                <a:ea typeface="KaiTi" panose="02010609060101010101" pitchFamily="49" charset="-122"/>
              </a:rPr>
              <a:t>健康教育和媒体宣传，教育患者在发生疑似心肌梗死症状（胸痛）后尽早呼叫</a:t>
            </a:r>
            <a:r>
              <a:rPr lang="en-US" altLang="zh-CN">
                <a:latin typeface="Arial" panose="020B0604020202020204" pitchFamily="34" charset="0"/>
                <a:ea typeface="KaiTi" panose="02010609060101010101" pitchFamily="49" charset="-122"/>
              </a:rPr>
              <a:t>“</a:t>
            </a:r>
            <a:r>
              <a:rPr lang="en-US" altLang="zh-CN">
                <a:latin typeface="KaiTi" panose="02010609060101010101" pitchFamily="49" charset="-122"/>
                <a:ea typeface="KaiTi" panose="02010609060101010101" pitchFamily="49" charset="-122"/>
              </a:rPr>
              <a:t>120</a:t>
            </a:r>
            <a:r>
              <a:rPr lang="en-US" altLang="zh-CN">
                <a:latin typeface="Arial" panose="020B0604020202020204" pitchFamily="34" charset="0"/>
                <a:ea typeface="KaiTi" panose="02010609060101010101" pitchFamily="49" charset="-122"/>
              </a:rPr>
              <a:t>”</a:t>
            </a:r>
            <a:r>
              <a:rPr lang="en-US" altLang="en-US">
                <a:latin typeface="KaiTi" panose="02010609060101010101" pitchFamily="49" charset="-122"/>
                <a:ea typeface="KaiTi" panose="02010609060101010101" pitchFamily="49" charset="-122"/>
              </a:rPr>
              <a:t>急救中心、及时就医；缩短发病至</a:t>
            </a:r>
            <a:r>
              <a:rPr lang="en-US" altLang="zh-CN">
                <a:latin typeface="KaiTi" panose="02010609060101010101" pitchFamily="49" charset="-122"/>
                <a:ea typeface="KaiTi" panose="02010609060101010101" pitchFamily="49" charset="-122"/>
              </a:rPr>
              <a:t>FMC</a:t>
            </a:r>
            <a:r>
              <a:rPr lang="en-US" altLang="en-US">
                <a:latin typeface="KaiTi" panose="02010609060101010101" pitchFamily="49" charset="-122"/>
                <a:ea typeface="KaiTi" panose="02010609060101010101" pitchFamily="49" charset="-122"/>
              </a:rPr>
              <a:t>的时间、在医疗保护下到达医院可明显改善</a:t>
            </a:r>
            <a:r>
              <a:rPr lang="en-US" altLang="zh-CN">
                <a:latin typeface="KaiTi" panose="02010609060101010101" pitchFamily="49" charset="-122"/>
                <a:ea typeface="KaiTi" panose="02010609060101010101" pitchFamily="49" charset="-122"/>
              </a:rPr>
              <a:t>STEMI</a:t>
            </a:r>
            <a:r>
              <a:rPr lang="en-US" altLang="en-US">
                <a:latin typeface="KaiTi" panose="02010609060101010101" pitchFamily="49" charset="-122"/>
                <a:ea typeface="KaiTi" panose="02010609060101010101" pitchFamily="49" charset="-122"/>
              </a:rPr>
              <a:t>的预后</a:t>
            </a:r>
            <a:r>
              <a:rPr lang="en-US" altLang="en-US" b="1">
                <a:latin typeface="KaiTi" panose="02010609060101010101" pitchFamily="49" charset="-122"/>
                <a:ea typeface="KaiTi" panose="02010609060101010101" pitchFamily="49" charset="-122"/>
              </a:rPr>
              <a:t>（</a:t>
            </a:r>
            <a:r>
              <a:rPr lang="en-US" altLang="zh-CN" b="1">
                <a:solidFill>
                  <a:srgbClr val="C00000"/>
                </a:solidFill>
                <a:latin typeface="KaiTi" panose="02010609060101010101" pitchFamily="49" charset="-122"/>
                <a:ea typeface="KaiTi" panose="02010609060101010101" pitchFamily="49" charset="-122"/>
              </a:rPr>
              <a:t>Ⅰ</a:t>
            </a:r>
            <a:r>
              <a:rPr lang="en-US" altLang="en-US" b="1">
                <a:solidFill>
                  <a:srgbClr val="C00000"/>
                </a:solidFill>
                <a:latin typeface="KaiTi" panose="02010609060101010101" pitchFamily="49" charset="-122"/>
                <a:ea typeface="KaiTi" panose="02010609060101010101" pitchFamily="49" charset="-122"/>
              </a:rPr>
              <a:t>，</a:t>
            </a:r>
            <a:r>
              <a:rPr lang="en-US" altLang="zh-CN" b="1">
                <a:solidFill>
                  <a:srgbClr val="C00000"/>
                </a:solidFill>
                <a:latin typeface="KaiTi" panose="02010609060101010101" pitchFamily="49" charset="-122"/>
                <a:ea typeface="KaiTi" panose="02010609060101010101" pitchFamily="49" charset="-122"/>
              </a:rPr>
              <a:t>A</a:t>
            </a:r>
            <a:r>
              <a:rPr lang="en-US" altLang="en-US" b="1">
                <a:latin typeface="KaiTi" panose="02010609060101010101" pitchFamily="49" charset="-122"/>
                <a:ea typeface="KaiTi" panose="02010609060101010101" pitchFamily="49" charset="-122"/>
              </a:rPr>
              <a:t>）</a:t>
            </a:r>
            <a:r>
              <a:rPr lang="en-US" altLang="en-US">
                <a:latin typeface="KaiTi" panose="02010609060101010101" pitchFamily="49" charset="-122"/>
                <a:ea typeface="KaiTi" panose="02010609060101010101" pitchFamily="49" charset="-122"/>
              </a:rPr>
              <a:t>。</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47" name="Rectangle 99">
            <a:extLst>
              <a:ext uri="{FF2B5EF4-FFF2-40B4-BE49-F238E27FC236}">
                <a16:creationId xmlns:a16="http://schemas.microsoft.com/office/drawing/2014/main" id="{5FA0F47A-7B4A-4A80-AC18-AE49391901E2}"/>
              </a:ext>
            </a:extLst>
          </p:cNvPr>
          <p:cNvSpPr>
            <a:spLocks noGrp="1" noChangeArrowheads="1"/>
          </p:cNvSpPr>
          <p:nvPr>
            <p:ph type="title" idx="4294967295"/>
          </p:nvPr>
        </p:nvSpPr>
        <p:spPr/>
        <p:txBody>
          <a:bodyPr/>
          <a:lstStyle/>
          <a:p>
            <a:pPr eaLnBrk="1" hangingPunct="1"/>
            <a:r>
              <a:rPr lang="en-US" altLang="zh-CN" sz="3200">
                <a:solidFill>
                  <a:srgbClr val="FF0000"/>
                </a:solidFill>
              </a:rPr>
              <a:t>2</a:t>
            </a:r>
            <a:r>
              <a:rPr lang="en-US" altLang="en-US" sz="3200">
                <a:solidFill>
                  <a:srgbClr val="FF0000"/>
                </a:solidFill>
              </a:rPr>
              <a:t>．缩短自</a:t>
            </a:r>
            <a:r>
              <a:rPr lang="en-US" altLang="zh-CN" sz="3200">
                <a:solidFill>
                  <a:srgbClr val="FF0000"/>
                </a:solidFill>
              </a:rPr>
              <a:t>FMC</a:t>
            </a:r>
            <a:r>
              <a:rPr lang="en-US" altLang="en-US" sz="3200">
                <a:solidFill>
                  <a:srgbClr val="FF0000"/>
                </a:solidFill>
              </a:rPr>
              <a:t>至开通梗死相关动脉的时间</a:t>
            </a:r>
          </a:p>
        </p:txBody>
      </p:sp>
      <p:sp>
        <p:nvSpPr>
          <p:cNvPr id="2148" name="Rectangle 100">
            <a:extLst>
              <a:ext uri="{FF2B5EF4-FFF2-40B4-BE49-F238E27FC236}">
                <a16:creationId xmlns:a16="http://schemas.microsoft.com/office/drawing/2014/main" id="{98194F98-5D4C-4AFF-A525-6DAEE65D14CE}"/>
              </a:ext>
            </a:extLst>
          </p:cNvPr>
          <p:cNvSpPr>
            <a:spLocks noGrp="1" noChangeArrowheads="1"/>
          </p:cNvSpPr>
          <p:nvPr>
            <p:ph type="body" idx="4294967295"/>
          </p:nvPr>
        </p:nvSpPr>
        <p:spPr/>
        <p:txBody>
          <a:bodyPr/>
          <a:lstStyle/>
          <a:p>
            <a:pPr eaLnBrk="1" hangingPunct="1">
              <a:lnSpc>
                <a:spcPct val="80000"/>
              </a:lnSpc>
            </a:pPr>
            <a:r>
              <a:rPr lang="en-US" altLang="en-US" sz="2000">
                <a:latin typeface="KaiTi" panose="02010609060101010101" pitchFamily="49" charset="-122"/>
                <a:ea typeface="KaiTi" panose="02010609060101010101" pitchFamily="49" charset="-122"/>
              </a:rPr>
              <a:t>建立</a:t>
            </a:r>
            <a:r>
              <a:rPr lang="en-US" altLang="en-US" sz="2000">
                <a:solidFill>
                  <a:srgbClr val="FF0000"/>
                </a:solidFill>
                <a:latin typeface="KaiTi" panose="02010609060101010101" pitchFamily="49" charset="-122"/>
                <a:ea typeface="KaiTi" panose="02010609060101010101" pitchFamily="49" charset="-122"/>
              </a:rPr>
              <a:t>区域协同救治网络</a:t>
            </a:r>
            <a:r>
              <a:rPr lang="en-US" altLang="en-US" sz="2000">
                <a:latin typeface="KaiTi" panose="02010609060101010101" pitchFamily="49" charset="-122"/>
                <a:ea typeface="KaiTi" panose="02010609060101010101" pitchFamily="49" charset="-122"/>
              </a:rPr>
              <a:t>和</a:t>
            </a:r>
            <a:r>
              <a:rPr lang="en-US" altLang="en-US" sz="2000">
                <a:solidFill>
                  <a:srgbClr val="FF0000"/>
                </a:solidFill>
                <a:latin typeface="KaiTi" panose="02010609060101010101" pitchFamily="49" charset="-122"/>
                <a:ea typeface="KaiTi" panose="02010609060101010101" pitchFamily="49" charset="-122"/>
              </a:rPr>
              <a:t>规范化胸痛中心</a:t>
            </a:r>
            <a:r>
              <a:rPr lang="en-US" altLang="en-US" sz="2000">
                <a:latin typeface="KaiTi" panose="02010609060101010101" pitchFamily="49" charset="-122"/>
                <a:ea typeface="KaiTi" panose="02010609060101010101" pitchFamily="49" charset="-122"/>
              </a:rPr>
              <a:t>是缩短</a:t>
            </a:r>
            <a:r>
              <a:rPr lang="en-US" altLang="zh-CN" sz="2000">
                <a:latin typeface="KaiTi" panose="02010609060101010101" pitchFamily="49" charset="-122"/>
                <a:ea typeface="KaiTi" panose="02010609060101010101" pitchFamily="49" charset="-122"/>
              </a:rPr>
              <a:t>FMC</a:t>
            </a:r>
            <a:r>
              <a:rPr lang="en-US" altLang="en-US" sz="2000">
                <a:latin typeface="KaiTi" panose="02010609060101010101" pitchFamily="49" charset="-122"/>
                <a:ea typeface="KaiTi" panose="02010609060101010101" pitchFamily="49" charset="-122"/>
              </a:rPr>
              <a:t>至开通梗死相关动脉时间的有效手段</a:t>
            </a:r>
            <a:r>
              <a:rPr lang="en-US" altLang="en-US" sz="2000" b="1">
                <a:latin typeface="KaiTi" panose="02010609060101010101" pitchFamily="49" charset="-122"/>
                <a:ea typeface="KaiTi" panose="02010609060101010101" pitchFamily="49" charset="-122"/>
              </a:rPr>
              <a:t>（</a:t>
            </a:r>
            <a:r>
              <a:rPr lang="en-US" altLang="zh-CN" sz="2000" b="1">
                <a:latin typeface="KaiTi" panose="02010609060101010101" pitchFamily="49" charset="-122"/>
                <a:ea typeface="KaiTi" panose="02010609060101010101" pitchFamily="49" charset="-122"/>
              </a:rPr>
              <a:t>Ⅰ</a:t>
            </a:r>
            <a:r>
              <a:rPr lang="en-US" altLang="en-US" sz="2000" b="1">
                <a:latin typeface="KaiTi" panose="02010609060101010101" pitchFamily="49" charset="-122"/>
                <a:ea typeface="KaiTi" panose="02010609060101010101" pitchFamily="49" charset="-122"/>
              </a:rPr>
              <a:t>，</a:t>
            </a:r>
            <a:r>
              <a:rPr lang="en-US" altLang="zh-CN" sz="2000" b="1">
                <a:latin typeface="KaiTi" panose="02010609060101010101" pitchFamily="49" charset="-122"/>
                <a:ea typeface="KaiTi" panose="02010609060101010101" pitchFamily="49" charset="-122"/>
              </a:rPr>
              <a:t>B</a:t>
            </a:r>
            <a:r>
              <a:rPr lang="en-US" altLang="en-US" sz="2000" b="1">
                <a:latin typeface="KaiTi" panose="02010609060101010101" pitchFamily="49" charset="-122"/>
                <a:ea typeface="KaiTi" panose="02010609060101010101" pitchFamily="49" charset="-122"/>
              </a:rPr>
              <a:t>）</a:t>
            </a:r>
            <a:r>
              <a:rPr lang="en-US" altLang="en-US" sz="2000">
                <a:latin typeface="KaiTi" panose="02010609060101010101" pitchFamily="49" charset="-122"/>
                <a:ea typeface="KaiTi" panose="02010609060101010101" pitchFamily="49" charset="-122"/>
              </a:rPr>
              <a:t>。</a:t>
            </a:r>
          </a:p>
          <a:p>
            <a:pPr eaLnBrk="1" hangingPunct="1">
              <a:lnSpc>
                <a:spcPct val="80000"/>
              </a:lnSpc>
            </a:pPr>
            <a:r>
              <a:rPr lang="en-US" altLang="en-US" sz="2000">
                <a:latin typeface="KaiTi" panose="02010609060101010101" pitchFamily="49" charset="-122"/>
                <a:ea typeface="KaiTi" panose="02010609060101010101" pitchFamily="49" charset="-122"/>
              </a:rPr>
              <a:t>有条件时应尽可能在</a:t>
            </a:r>
            <a:r>
              <a:rPr lang="en-US" altLang="zh-CN" sz="2000">
                <a:latin typeface="KaiTi" panose="02010609060101010101" pitchFamily="49" charset="-122"/>
                <a:ea typeface="KaiTi" panose="02010609060101010101" pitchFamily="49" charset="-122"/>
              </a:rPr>
              <a:t>FMC</a:t>
            </a:r>
            <a:r>
              <a:rPr lang="en-US" altLang="en-US" sz="2000">
                <a:latin typeface="KaiTi" panose="02010609060101010101" pitchFamily="49" charset="-122"/>
                <a:ea typeface="KaiTi" panose="02010609060101010101" pitchFamily="49" charset="-122"/>
              </a:rPr>
              <a:t>后</a:t>
            </a:r>
            <a:r>
              <a:rPr lang="en-US" altLang="zh-CN" sz="2000">
                <a:solidFill>
                  <a:srgbClr val="FF0000"/>
                </a:solidFill>
                <a:latin typeface="KaiTi" panose="02010609060101010101" pitchFamily="49" charset="-122"/>
                <a:ea typeface="KaiTi" panose="02010609060101010101" pitchFamily="49" charset="-122"/>
              </a:rPr>
              <a:t>10 min</a:t>
            </a:r>
            <a:r>
              <a:rPr lang="en-US" altLang="en-US" sz="2000">
                <a:solidFill>
                  <a:srgbClr val="FF0000"/>
                </a:solidFill>
                <a:latin typeface="KaiTi" panose="02010609060101010101" pitchFamily="49" charset="-122"/>
                <a:ea typeface="KaiTi" panose="02010609060101010101" pitchFamily="49" charset="-122"/>
              </a:rPr>
              <a:t>内</a:t>
            </a:r>
            <a:r>
              <a:rPr lang="en-US" altLang="en-US" sz="2000">
                <a:latin typeface="KaiTi" panose="02010609060101010101" pitchFamily="49" charset="-122"/>
                <a:ea typeface="KaiTi" panose="02010609060101010101" pitchFamily="49" charset="-122"/>
              </a:rPr>
              <a:t>完成首份心电图记录，并提前电话通知或经远程无线系统将心电图传输到相关医院</a:t>
            </a:r>
            <a:r>
              <a:rPr lang="en-US" altLang="en-US" sz="2000" b="1">
                <a:latin typeface="KaiTi" panose="02010609060101010101" pitchFamily="49" charset="-122"/>
                <a:ea typeface="KaiTi" panose="02010609060101010101" pitchFamily="49" charset="-122"/>
              </a:rPr>
              <a:t>（</a:t>
            </a:r>
            <a:r>
              <a:rPr lang="en-US" altLang="zh-CN" sz="2000" b="1">
                <a:latin typeface="KaiTi" panose="02010609060101010101" pitchFamily="49" charset="-122"/>
                <a:ea typeface="KaiTi" panose="02010609060101010101" pitchFamily="49" charset="-122"/>
              </a:rPr>
              <a:t>Ⅰ</a:t>
            </a:r>
            <a:r>
              <a:rPr lang="en-US" altLang="en-US" sz="2000" b="1">
                <a:latin typeface="KaiTi" panose="02010609060101010101" pitchFamily="49" charset="-122"/>
                <a:ea typeface="KaiTi" panose="02010609060101010101" pitchFamily="49" charset="-122"/>
              </a:rPr>
              <a:t>，</a:t>
            </a:r>
            <a:r>
              <a:rPr lang="en-US" altLang="zh-CN" sz="2000" b="1">
                <a:latin typeface="KaiTi" panose="02010609060101010101" pitchFamily="49" charset="-122"/>
                <a:ea typeface="KaiTi" panose="02010609060101010101" pitchFamily="49" charset="-122"/>
              </a:rPr>
              <a:t>B</a:t>
            </a:r>
            <a:r>
              <a:rPr lang="en-US" altLang="en-US" sz="2000" b="1">
                <a:latin typeface="KaiTi" panose="02010609060101010101" pitchFamily="49" charset="-122"/>
                <a:ea typeface="KaiTi" panose="02010609060101010101" pitchFamily="49" charset="-122"/>
              </a:rPr>
              <a:t>）</a:t>
            </a:r>
            <a:r>
              <a:rPr lang="en-US" altLang="en-US" sz="2000">
                <a:latin typeface="KaiTi" panose="02010609060101010101" pitchFamily="49" charset="-122"/>
                <a:ea typeface="KaiTi" panose="02010609060101010101" pitchFamily="49" charset="-122"/>
              </a:rPr>
              <a:t>。</a:t>
            </a:r>
          </a:p>
          <a:p>
            <a:pPr eaLnBrk="1" hangingPunct="1">
              <a:lnSpc>
                <a:spcPct val="80000"/>
              </a:lnSpc>
            </a:pPr>
            <a:r>
              <a:rPr lang="en-US" altLang="en-US" sz="2000">
                <a:latin typeface="KaiTi" panose="02010609060101010101" pitchFamily="49" charset="-122"/>
                <a:ea typeface="KaiTi" panose="02010609060101010101" pitchFamily="49" charset="-122"/>
              </a:rPr>
              <a:t>确诊后迅速分诊，优先将发病</a:t>
            </a:r>
            <a:r>
              <a:rPr lang="en-US" altLang="zh-CN" sz="2000">
                <a:solidFill>
                  <a:srgbClr val="FF0000"/>
                </a:solidFill>
                <a:latin typeface="KaiTi" panose="02010609060101010101" pitchFamily="49" charset="-122"/>
                <a:ea typeface="KaiTi" panose="02010609060101010101" pitchFamily="49" charset="-122"/>
              </a:rPr>
              <a:t>12 h</a:t>
            </a:r>
            <a:r>
              <a:rPr lang="en-US" altLang="en-US" sz="2000">
                <a:solidFill>
                  <a:srgbClr val="FF0000"/>
                </a:solidFill>
                <a:latin typeface="KaiTi" panose="02010609060101010101" pitchFamily="49" charset="-122"/>
                <a:ea typeface="KaiTi" panose="02010609060101010101" pitchFamily="49" charset="-122"/>
              </a:rPr>
              <a:t>内</a:t>
            </a:r>
            <a:r>
              <a:rPr lang="en-US" altLang="en-US" sz="2000">
                <a:latin typeface="KaiTi" panose="02010609060101010101" pitchFamily="49" charset="-122"/>
                <a:ea typeface="KaiTi" panose="02010609060101010101" pitchFamily="49" charset="-122"/>
              </a:rPr>
              <a:t>的</a:t>
            </a:r>
            <a:r>
              <a:rPr lang="en-US" altLang="zh-CN" sz="2000">
                <a:latin typeface="KaiTi" panose="02010609060101010101" pitchFamily="49" charset="-122"/>
                <a:ea typeface="KaiTi" panose="02010609060101010101" pitchFamily="49" charset="-122"/>
              </a:rPr>
              <a:t>STEMI</a:t>
            </a:r>
            <a:r>
              <a:rPr lang="en-US" altLang="en-US" sz="2000">
                <a:latin typeface="KaiTi" panose="02010609060101010101" pitchFamily="49" charset="-122"/>
                <a:ea typeface="KaiTi" panose="02010609060101010101" pitchFamily="49" charset="-122"/>
              </a:rPr>
              <a:t>患者送至可行直接</a:t>
            </a:r>
            <a:r>
              <a:rPr lang="en-US" altLang="zh-CN" sz="2000">
                <a:latin typeface="KaiTi" panose="02010609060101010101" pitchFamily="49" charset="-122"/>
                <a:ea typeface="KaiTi" panose="02010609060101010101" pitchFamily="49" charset="-122"/>
              </a:rPr>
              <a:t>PCI</a:t>
            </a:r>
            <a:r>
              <a:rPr lang="en-US" altLang="en-US" sz="2000">
                <a:latin typeface="KaiTi" panose="02010609060101010101" pitchFamily="49" charset="-122"/>
                <a:ea typeface="KaiTi" panose="02010609060101010101" pitchFamily="49" charset="-122"/>
              </a:rPr>
              <a:t>的医院</a:t>
            </a:r>
            <a:r>
              <a:rPr lang="en-US" altLang="en-US" sz="2000" b="1">
                <a:latin typeface="KaiTi" panose="02010609060101010101" pitchFamily="49" charset="-122"/>
                <a:ea typeface="KaiTi" panose="02010609060101010101" pitchFamily="49" charset="-122"/>
              </a:rPr>
              <a:t>（</a:t>
            </a:r>
            <a:r>
              <a:rPr lang="en-US" altLang="zh-CN" sz="2000" b="1">
                <a:latin typeface="KaiTi" panose="02010609060101010101" pitchFamily="49" charset="-122"/>
                <a:ea typeface="KaiTi" panose="02010609060101010101" pitchFamily="49" charset="-122"/>
              </a:rPr>
              <a:t>Ⅰ</a:t>
            </a:r>
            <a:r>
              <a:rPr lang="en-US" altLang="en-US" sz="2000" b="1">
                <a:latin typeface="KaiTi" panose="02010609060101010101" pitchFamily="49" charset="-122"/>
                <a:ea typeface="KaiTi" panose="02010609060101010101" pitchFamily="49" charset="-122"/>
              </a:rPr>
              <a:t>，</a:t>
            </a:r>
            <a:r>
              <a:rPr lang="en-US" altLang="zh-CN" sz="2000" b="1">
                <a:latin typeface="KaiTi" panose="02010609060101010101" pitchFamily="49" charset="-122"/>
                <a:ea typeface="KaiTi" panose="02010609060101010101" pitchFamily="49" charset="-122"/>
              </a:rPr>
              <a:t>A</a:t>
            </a:r>
            <a:r>
              <a:rPr lang="en-US" altLang="en-US" sz="2000" b="1">
                <a:latin typeface="KaiTi" panose="02010609060101010101" pitchFamily="49" charset="-122"/>
                <a:ea typeface="KaiTi" panose="02010609060101010101" pitchFamily="49" charset="-122"/>
              </a:rPr>
              <a:t>）</a:t>
            </a:r>
            <a:r>
              <a:rPr lang="en-US" altLang="en-US" sz="2000">
                <a:latin typeface="KaiTi" panose="02010609060101010101" pitchFamily="49" charset="-122"/>
                <a:ea typeface="KaiTi" panose="02010609060101010101" pitchFamily="49" charset="-122"/>
              </a:rPr>
              <a:t>，直达心导管室行直接</a:t>
            </a:r>
            <a:r>
              <a:rPr lang="en-US" altLang="zh-CN" sz="2000">
                <a:latin typeface="KaiTi" panose="02010609060101010101" pitchFamily="49" charset="-122"/>
                <a:ea typeface="KaiTi" panose="02010609060101010101" pitchFamily="49" charset="-122"/>
              </a:rPr>
              <a:t>PCI</a:t>
            </a:r>
            <a:r>
              <a:rPr lang="en-US" altLang="en-US" sz="2000">
                <a:latin typeface="KaiTi" panose="02010609060101010101" pitchFamily="49" charset="-122"/>
                <a:ea typeface="KaiTi" panose="02010609060101010101" pitchFamily="49" charset="-122"/>
              </a:rPr>
              <a:t>。</a:t>
            </a:r>
          </a:p>
          <a:p>
            <a:pPr eaLnBrk="1" hangingPunct="1">
              <a:lnSpc>
                <a:spcPct val="80000"/>
              </a:lnSpc>
            </a:pPr>
            <a:r>
              <a:rPr lang="en-US" altLang="en-US" sz="2000">
                <a:latin typeface="KaiTi" panose="02010609060101010101" pitchFamily="49" charset="-122"/>
                <a:ea typeface="KaiTi" panose="02010609060101010101" pitchFamily="49" charset="-122"/>
              </a:rPr>
              <a:t>对已经到达无直接</a:t>
            </a:r>
            <a:r>
              <a:rPr lang="en-US" altLang="zh-CN" sz="2000">
                <a:latin typeface="KaiTi" panose="02010609060101010101" pitchFamily="49" charset="-122"/>
                <a:ea typeface="KaiTi" panose="02010609060101010101" pitchFamily="49" charset="-122"/>
              </a:rPr>
              <a:t>PCI</a:t>
            </a:r>
            <a:r>
              <a:rPr lang="en-US" altLang="en-US" sz="2000">
                <a:latin typeface="KaiTi" panose="02010609060101010101" pitchFamily="49" charset="-122"/>
                <a:ea typeface="KaiTi" panose="02010609060101010101" pitchFamily="49" charset="-122"/>
              </a:rPr>
              <a:t>条件医院的患者，若能在</a:t>
            </a:r>
            <a:r>
              <a:rPr lang="en-US" altLang="zh-CN" sz="2000">
                <a:latin typeface="KaiTi" panose="02010609060101010101" pitchFamily="49" charset="-122"/>
                <a:ea typeface="KaiTi" panose="02010609060101010101" pitchFamily="49" charset="-122"/>
              </a:rPr>
              <a:t>FMC</a:t>
            </a:r>
            <a:r>
              <a:rPr lang="en-US" altLang="en-US" sz="2000">
                <a:latin typeface="KaiTi" panose="02010609060101010101" pitchFamily="49" charset="-122"/>
                <a:ea typeface="KaiTi" panose="02010609060101010101" pitchFamily="49" charset="-122"/>
              </a:rPr>
              <a:t>后</a:t>
            </a:r>
            <a:r>
              <a:rPr lang="en-US" altLang="zh-CN" sz="2000">
                <a:solidFill>
                  <a:srgbClr val="FF0000"/>
                </a:solidFill>
                <a:latin typeface="KaiTi" panose="02010609060101010101" pitchFamily="49" charset="-122"/>
                <a:ea typeface="KaiTi" panose="02010609060101010101" pitchFamily="49" charset="-122"/>
              </a:rPr>
              <a:t>120 min</a:t>
            </a:r>
            <a:r>
              <a:rPr lang="en-US" altLang="en-US" sz="2000">
                <a:latin typeface="KaiTi" panose="02010609060101010101" pitchFamily="49" charset="-122"/>
                <a:ea typeface="KaiTi" panose="02010609060101010101" pitchFamily="49" charset="-122"/>
              </a:rPr>
              <a:t>内完成转运</a:t>
            </a:r>
            <a:r>
              <a:rPr lang="en-US" altLang="zh-CN" sz="2000">
                <a:latin typeface="KaiTi" panose="02010609060101010101" pitchFamily="49" charset="-122"/>
                <a:ea typeface="KaiTi" panose="02010609060101010101" pitchFamily="49" charset="-122"/>
              </a:rPr>
              <a:t>PCI</a:t>
            </a:r>
            <a:r>
              <a:rPr lang="en-US" altLang="en-US" sz="2000">
                <a:latin typeface="KaiTi" panose="02010609060101010101" pitchFamily="49" charset="-122"/>
                <a:ea typeface="KaiTi" panose="02010609060101010101" pitchFamily="49" charset="-122"/>
              </a:rPr>
              <a:t>，则应将患者转运至可行</a:t>
            </a:r>
            <a:r>
              <a:rPr lang="en-US" altLang="zh-CN" sz="2000">
                <a:latin typeface="KaiTi" panose="02010609060101010101" pitchFamily="49" charset="-122"/>
                <a:ea typeface="KaiTi" panose="02010609060101010101" pitchFamily="49" charset="-122"/>
              </a:rPr>
              <a:t>PCI</a:t>
            </a:r>
            <a:r>
              <a:rPr lang="en-US" altLang="en-US" sz="2000">
                <a:latin typeface="KaiTi" panose="02010609060101010101" pitchFamily="49" charset="-122"/>
                <a:ea typeface="KaiTi" panose="02010609060101010101" pitchFamily="49" charset="-122"/>
              </a:rPr>
              <a:t>的医院实施直接</a:t>
            </a:r>
            <a:r>
              <a:rPr lang="en-US" altLang="zh-CN" sz="2000">
                <a:latin typeface="KaiTi" panose="02010609060101010101" pitchFamily="49" charset="-122"/>
                <a:ea typeface="KaiTi" panose="02010609060101010101" pitchFamily="49" charset="-122"/>
              </a:rPr>
              <a:t>PCI</a:t>
            </a:r>
            <a:r>
              <a:rPr lang="en-US" altLang="en-US" sz="2000" b="1">
                <a:latin typeface="KaiTi" panose="02010609060101010101" pitchFamily="49" charset="-122"/>
                <a:ea typeface="KaiTi" panose="02010609060101010101" pitchFamily="49" charset="-122"/>
              </a:rPr>
              <a:t>（</a:t>
            </a:r>
            <a:r>
              <a:rPr lang="en-US" altLang="zh-CN" sz="2000" b="1">
                <a:latin typeface="KaiTi" panose="02010609060101010101" pitchFamily="49" charset="-122"/>
                <a:ea typeface="KaiTi" panose="02010609060101010101" pitchFamily="49" charset="-122"/>
              </a:rPr>
              <a:t>Ⅰ</a:t>
            </a:r>
            <a:r>
              <a:rPr lang="en-US" altLang="en-US" sz="2000" b="1">
                <a:latin typeface="KaiTi" panose="02010609060101010101" pitchFamily="49" charset="-122"/>
                <a:ea typeface="KaiTi" panose="02010609060101010101" pitchFamily="49" charset="-122"/>
              </a:rPr>
              <a:t>，</a:t>
            </a:r>
            <a:r>
              <a:rPr lang="en-US" altLang="zh-CN" sz="2000" b="1">
                <a:latin typeface="KaiTi" panose="02010609060101010101" pitchFamily="49" charset="-122"/>
                <a:ea typeface="KaiTi" panose="02010609060101010101" pitchFamily="49" charset="-122"/>
              </a:rPr>
              <a:t>B</a:t>
            </a:r>
            <a:r>
              <a:rPr lang="en-US" altLang="en-US" sz="2000" b="1">
                <a:latin typeface="KaiTi" panose="02010609060101010101" pitchFamily="49" charset="-122"/>
                <a:ea typeface="KaiTi" panose="02010609060101010101" pitchFamily="49" charset="-122"/>
              </a:rPr>
              <a:t>）</a:t>
            </a:r>
            <a:r>
              <a:rPr lang="en-US" altLang="en-US" sz="2000">
                <a:latin typeface="KaiTi" panose="02010609060101010101" pitchFamily="49" charset="-122"/>
                <a:ea typeface="KaiTi" panose="02010609060101010101" pitchFamily="49" charset="-122"/>
              </a:rPr>
              <a:t>。</a:t>
            </a:r>
          </a:p>
          <a:p>
            <a:pPr eaLnBrk="1" hangingPunct="1">
              <a:lnSpc>
                <a:spcPct val="80000"/>
              </a:lnSpc>
            </a:pPr>
            <a:r>
              <a:rPr lang="en-US" altLang="en-US" sz="2000">
                <a:latin typeface="KaiTi" panose="02010609060101010101" pitchFamily="49" charset="-122"/>
                <a:ea typeface="KaiTi" panose="02010609060101010101" pitchFamily="49" charset="-122"/>
              </a:rPr>
              <a:t>也可请有资质的医生到有</a:t>
            </a:r>
            <a:r>
              <a:rPr lang="en-US" altLang="zh-CN" sz="2000">
                <a:latin typeface="KaiTi" panose="02010609060101010101" pitchFamily="49" charset="-122"/>
                <a:ea typeface="KaiTi" panose="02010609060101010101" pitchFamily="49" charset="-122"/>
              </a:rPr>
              <a:t>PCI</a:t>
            </a:r>
            <a:r>
              <a:rPr lang="en-US" altLang="en-US" sz="2000">
                <a:latin typeface="KaiTi" panose="02010609060101010101" pitchFamily="49" charset="-122"/>
                <a:ea typeface="KaiTi" panose="02010609060101010101" pitchFamily="49" charset="-122"/>
              </a:rPr>
              <a:t>设备但不能独立进行</a:t>
            </a:r>
            <a:r>
              <a:rPr lang="en-US" altLang="zh-CN" sz="2000">
                <a:latin typeface="KaiTi" panose="02010609060101010101" pitchFamily="49" charset="-122"/>
                <a:ea typeface="KaiTi" panose="02010609060101010101" pitchFamily="49" charset="-122"/>
              </a:rPr>
              <a:t>PCI</a:t>
            </a:r>
            <a:r>
              <a:rPr lang="en-US" altLang="en-US" sz="2000">
                <a:latin typeface="KaiTi" panose="02010609060101010101" pitchFamily="49" charset="-122"/>
                <a:ea typeface="KaiTi" panose="02010609060101010101" pitchFamily="49" charset="-122"/>
              </a:rPr>
              <a:t>的医院进行直接</a:t>
            </a:r>
            <a:r>
              <a:rPr lang="en-US" altLang="zh-CN" sz="2000">
                <a:latin typeface="KaiTi" panose="02010609060101010101" pitchFamily="49" charset="-122"/>
                <a:ea typeface="KaiTi" panose="02010609060101010101" pitchFamily="49" charset="-122"/>
              </a:rPr>
              <a:t>PCI</a:t>
            </a:r>
            <a:r>
              <a:rPr lang="en-US" altLang="en-US" sz="2000" b="1">
                <a:latin typeface="KaiTi" panose="02010609060101010101" pitchFamily="49" charset="-122"/>
                <a:ea typeface="KaiTi" panose="02010609060101010101" pitchFamily="49" charset="-122"/>
              </a:rPr>
              <a:t>（</a:t>
            </a:r>
            <a:r>
              <a:rPr lang="en-US" altLang="zh-CN" sz="2000" b="1">
                <a:latin typeface="KaiTi" panose="02010609060101010101" pitchFamily="49" charset="-122"/>
                <a:ea typeface="KaiTi" panose="02010609060101010101" pitchFamily="49" charset="-122"/>
              </a:rPr>
              <a:t>Ⅱb</a:t>
            </a:r>
            <a:r>
              <a:rPr lang="en-US" altLang="en-US" sz="2000" b="1">
                <a:latin typeface="KaiTi" panose="02010609060101010101" pitchFamily="49" charset="-122"/>
                <a:ea typeface="KaiTi" panose="02010609060101010101" pitchFamily="49" charset="-122"/>
              </a:rPr>
              <a:t>，</a:t>
            </a:r>
            <a:r>
              <a:rPr lang="en-US" altLang="zh-CN" sz="2000" b="1">
                <a:latin typeface="KaiTi" panose="02010609060101010101" pitchFamily="49" charset="-122"/>
                <a:ea typeface="KaiTi" panose="02010609060101010101" pitchFamily="49" charset="-122"/>
              </a:rPr>
              <a:t>B</a:t>
            </a:r>
            <a:r>
              <a:rPr lang="en-US" altLang="en-US" sz="2000" b="1">
                <a:latin typeface="KaiTi" panose="02010609060101010101" pitchFamily="49" charset="-122"/>
                <a:ea typeface="KaiTi" panose="02010609060101010101" pitchFamily="49" charset="-122"/>
              </a:rPr>
              <a:t>）</a:t>
            </a:r>
            <a:r>
              <a:rPr lang="en-US" altLang="en-US" sz="2000">
                <a:latin typeface="KaiTi" panose="02010609060101010101" pitchFamily="49" charset="-122"/>
                <a:ea typeface="KaiTi" panose="02010609060101010101" pitchFamily="49" charset="-122"/>
              </a:rPr>
              <a:t>。</a:t>
            </a:r>
          </a:p>
          <a:p>
            <a:pPr eaLnBrk="1" hangingPunct="1">
              <a:lnSpc>
                <a:spcPct val="80000"/>
              </a:lnSpc>
            </a:pPr>
            <a:r>
              <a:rPr lang="en-US" altLang="en-US" sz="2000">
                <a:latin typeface="KaiTi" panose="02010609060101010101" pitchFamily="49" charset="-122"/>
                <a:ea typeface="KaiTi" panose="02010609060101010101" pitchFamily="49" charset="-122"/>
              </a:rPr>
              <a:t>应在公众中普及心肌再灌注治疗知识，以减少签署手术知情同意书时的犹豫和延误。</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1" name="Rectangle 103">
            <a:extLst>
              <a:ext uri="{FF2B5EF4-FFF2-40B4-BE49-F238E27FC236}">
                <a16:creationId xmlns:a16="http://schemas.microsoft.com/office/drawing/2014/main" id="{5C6EEB24-C9CB-4BFF-8480-B7464E77BFF8}"/>
              </a:ext>
            </a:extLst>
          </p:cNvPr>
          <p:cNvSpPr>
            <a:spLocks noGrp="1" noChangeArrowheads="1"/>
          </p:cNvSpPr>
          <p:nvPr>
            <p:ph type="title" idx="4294967295"/>
          </p:nvPr>
        </p:nvSpPr>
        <p:spPr/>
        <p:txBody>
          <a:bodyPr/>
          <a:lstStyle/>
          <a:p>
            <a:pPr eaLnBrk="1" hangingPunct="1">
              <a:defRPr/>
            </a:pPr>
            <a:r>
              <a:rPr lang="zh-CN" altLang="en-US"/>
              <a:t>胸痛中心</a:t>
            </a:r>
          </a:p>
        </p:txBody>
      </p:sp>
      <p:sp>
        <p:nvSpPr>
          <p:cNvPr id="2152" name="Rectangle 104">
            <a:extLst>
              <a:ext uri="{FF2B5EF4-FFF2-40B4-BE49-F238E27FC236}">
                <a16:creationId xmlns:a16="http://schemas.microsoft.com/office/drawing/2014/main" id="{4F666305-906F-48FA-8F16-B25AAE1B0630}"/>
              </a:ext>
            </a:extLst>
          </p:cNvPr>
          <p:cNvSpPr>
            <a:spLocks noGrp="1" noChangeArrowheads="1"/>
          </p:cNvSpPr>
          <p:nvPr>
            <p:ph type="body" idx="4294967295"/>
          </p:nvPr>
        </p:nvSpPr>
        <p:spPr>
          <a:xfrm>
            <a:off x="457200" y="1600200"/>
            <a:ext cx="8229600" cy="4852988"/>
          </a:xfrm>
        </p:spPr>
        <p:txBody>
          <a:bodyPr/>
          <a:lstStyle/>
          <a:p>
            <a:pPr eaLnBrk="1" hangingPunct="1">
              <a:lnSpc>
                <a:spcPct val="80000"/>
              </a:lnSpc>
            </a:pPr>
            <a:r>
              <a:rPr lang="en-US" altLang="zh-CN" sz="1800"/>
              <a:t>                 </a:t>
            </a:r>
            <a:r>
              <a:rPr lang="en-US" altLang="en-US" sz="2000"/>
              <a:t>胸痛中心是</a:t>
            </a:r>
            <a:r>
              <a:rPr lang="en-US" altLang="en-US" sz="2000">
                <a:solidFill>
                  <a:srgbClr val="FF0000"/>
                </a:solidFill>
              </a:rPr>
              <a:t>为急性心肌梗死、主动脉夹层、肺动脉栓塞等以急性胸痛为主要临床表现的急危重症患者提供的快速诊疗通道</a:t>
            </a:r>
            <a:r>
              <a:rPr lang="en-US" altLang="en-US" sz="2000"/>
              <a:t>。</a:t>
            </a:r>
          </a:p>
          <a:p>
            <a:pPr eaLnBrk="1" hangingPunct="1">
              <a:lnSpc>
                <a:spcPct val="80000"/>
              </a:lnSpc>
              <a:buFont typeface="Wingdings" panose="05000000000000000000" pitchFamily="2" charset="2"/>
              <a:buNone/>
            </a:pPr>
            <a:r>
              <a:rPr lang="en-US" altLang="en-US" sz="2000"/>
              <a:t>          </a:t>
            </a:r>
            <a:r>
              <a:rPr lang="en-US" altLang="zh-CN" sz="2000"/>
              <a:t> </a:t>
            </a:r>
            <a:r>
              <a:rPr lang="en-US" altLang="en-US" sz="2000"/>
              <a:t>胸痛中心的建立显著降低胸痛确诊时间、降低</a:t>
            </a:r>
            <a:r>
              <a:rPr lang="en-US" altLang="zh-CN" sz="2000"/>
              <a:t>STEMI</a:t>
            </a:r>
            <a:r>
              <a:rPr lang="en-US" altLang="en-US" sz="2000"/>
              <a:t>再灌注治疗时间、减少不必要检查费用等。胸痛中心已经成为衡量急性心肌梗死救治水平的重要标志之一。与传统住院救治方案相比，胸痛中心采用快速、标准化的诊断方案可以对胸痛患者提供更快和更准确的评估，而医疗费用只有传统方法的</a:t>
            </a:r>
            <a:r>
              <a:rPr lang="en-US" altLang="zh-CN" sz="2000"/>
              <a:t>20</a:t>
            </a:r>
            <a:r>
              <a:rPr lang="en-US" altLang="en-US" sz="2000"/>
              <a:t>％和</a:t>
            </a:r>
            <a:r>
              <a:rPr lang="en-US" altLang="zh-CN" sz="2000"/>
              <a:t>50％。</a:t>
            </a:r>
            <a:br>
              <a:rPr lang="en-US" altLang="zh-CN" sz="2000"/>
            </a:br>
            <a:r>
              <a:rPr lang="en-US" altLang="zh-CN" sz="2000"/>
              <a:t>        </a:t>
            </a:r>
            <a:r>
              <a:rPr lang="en-US" altLang="en-US" sz="2000"/>
              <a:t>中国胸痛中心认证体系是目前国际上的第三个认证体。</a:t>
            </a:r>
            <a:r>
              <a:rPr lang="en-US" altLang="en-US" sz="2000">
                <a:solidFill>
                  <a:srgbClr val="FF0000"/>
                </a:solidFill>
              </a:rPr>
              <a:t>中国胸痛中心认证标准共包括五大要素，分别是：基本条件与资质、院前急救系统与院内绿色通道的整合、对急性冠脉综合征（</a:t>
            </a:r>
            <a:r>
              <a:rPr lang="en-US" altLang="zh-CN" sz="2000">
                <a:solidFill>
                  <a:srgbClr val="FF0000"/>
                </a:solidFill>
              </a:rPr>
              <a:t>ACS</a:t>
            </a:r>
            <a:r>
              <a:rPr lang="en-US" altLang="en-US" sz="2000">
                <a:solidFill>
                  <a:srgbClr val="FF0000"/>
                </a:solidFill>
              </a:rPr>
              <a:t>）患者的评估和救治、持续改进、培训与教育</a:t>
            </a:r>
            <a:r>
              <a:rPr lang="zh-CN" altLang="en-US" sz="2000"/>
              <a:t>。</a:t>
            </a:r>
            <a:br>
              <a:rPr lang="zh-CN" altLang="en-US" sz="2000"/>
            </a:br>
            <a:r>
              <a:rPr lang="en-US" altLang="zh-CN" sz="2000"/>
              <a:t>       </a:t>
            </a:r>
            <a:r>
              <a:rPr lang="en-US" altLang="en-US" sz="2000"/>
              <a:t>由中华医学会心血管病学分会所主导的中国胸痛中心认证工作于</a:t>
            </a:r>
            <a:r>
              <a:rPr lang="en-US" altLang="zh-CN" sz="2000"/>
              <a:t>2019</a:t>
            </a:r>
            <a:r>
              <a:rPr lang="en-US" altLang="en-US" sz="2000"/>
              <a:t>年</a:t>
            </a:r>
            <a:r>
              <a:rPr lang="en-US" altLang="zh-CN" sz="2000"/>
              <a:t>9</a:t>
            </a:r>
            <a:r>
              <a:rPr lang="en-US" altLang="en-US" sz="2000"/>
              <a:t>月</a:t>
            </a:r>
            <a:r>
              <a:rPr lang="en-US" altLang="zh-CN" sz="2000"/>
              <a:t>14</a:t>
            </a:r>
            <a:r>
              <a:rPr lang="en-US" altLang="en-US" sz="2000"/>
              <a:t>日在广州正式启动中国胸痛中心的认证工作。</a:t>
            </a:r>
            <a:r>
              <a:rPr lang="en-US" altLang="zh-CN" sz="2000"/>
              <a:t>2019</a:t>
            </a:r>
            <a:r>
              <a:rPr lang="en-US" altLang="en-US" sz="2000"/>
              <a:t>年</a:t>
            </a:r>
            <a:r>
              <a:rPr lang="en-US" altLang="zh-CN" sz="2000"/>
              <a:t>4</a:t>
            </a:r>
            <a:r>
              <a:rPr lang="en-US" altLang="en-US" sz="2000"/>
              <a:t>月</a:t>
            </a:r>
            <a:r>
              <a:rPr lang="en-US" altLang="zh-CN" sz="2000"/>
              <a:t>10</a:t>
            </a:r>
            <a:r>
              <a:rPr lang="en-US" altLang="en-US" sz="2000"/>
              <a:t>日在广州正式公布了首批通过认证的单位。对规范和指导全国胸痛中心的建设具有里程碑似的意义。</a:t>
            </a:r>
            <a:r>
              <a:rPr lang="en-US" altLang="en-US" sz="1400"/>
              <a:t> </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5" name="Rectangle 107">
            <a:extLst>
              <a:ext uri="{FF2B5EF4-FFF2-40B4-BE49-F238E27FC236}">
                <a16:creationId xmlns:a16="http://schemas.microsoft.com/office/drawing/2014/main" id="{62F32B4D-254F-40E0-A4E9-367CC4008947}"/>
              </a:ext>
            </a:extLst>
          </p:cNvPr>
          <p:cNvSpPr>
            <a:spLocks noGrp="1" noChangeArrowheads="1"/>
          </p:cNvSpPr>
          <p:nvPr>
            <p:ph type="title" idx="4294967295"/>
          </p:nvPr>
        </p:nvSpPr>
        <p:spPr/>
        <p:txBody>
          <a:bodyPr/>
          <a:lstStyle/>
          <a:p>
            <a:pPr eaLnBrk="1" hangingPunct="1">
              <a:defRPr/>
            </a:pPr>
            <a:endParaRPr lang="zh-CN" altLang="zh-CN"/>
          </a:p>
        </p:txBody>
      </p:sp>
      <p:sp>
        <p:nvSpPr>
          <p:cNvPr id="2156" name="Rectangle 108">
            <a:extLst>
              <a:ext uri="{FF2B5EF4-FFF2-40B4-BE49-F238E27FC236}">
                <a16:creationId xmlns:a16="http://schemas.microsoft.com/office/drawing/2014/main" id="{801CE4DD-7F94-48B6-A700-4496226B23B7}"/>
              </a:ext>
            </a:extLst>
          </p:cNvPr>
          <p:cNvSpPr>
            <a:spLocks noGrp="1" noChangeArrowheads="1"/>
          </p:cNvSpPr>
          <p:nvPr>
            <p:ph type="body" idx="4294967295"/>
          </p:nvPr>
        </p:nvSpPr>
        <p:spPr/>
        <p:txBody>
          <a:bodyPr/>
          <a:lstStyle/>
          <a:p>
            <a:pPr eaLnBrk="1" hangingPunct="1">
              <a:lnSpc>
                <a:spcPct val="90000"/>
              </a:lnSpc>
            </a:pPr>
            <a:r>
              <a:rPr lang="en-US" altLang="en-US" sz="2800">
                <a:latin typeface="KaiTi" panose="02010609060101010101" pitchFamily="49" charset="-122"/>
                <a:ea typeface="KaiTi" panose="02010609060101010101" pitchFamily="49" charset="-122"/>
              </a:rPr>
              <a:t>胸痛中心是</a:t>
            </a:r>
            <a:r>
              <a:rPr lang="en-US" altLang="en-US" sz="2800">
                <a:solidFill>
                  <a:srgbClr val="FF0000"/>
                </a:solidFill>
                <a:latin typeface="KaiTi" panose="02010609060101010101" pitchFamily="49" charset="-122"/>
                <a:ea typeface="KaiTi" panose="02010609060101010101" pitchFamily="49" charset="-122"/>
              </a:rPr>
              <a:t>为急性心肌梗死、主动脉夹层、肺动脉栓塞等以急性胸痛为主要临床表现的急危重症患者提供的快速诊疗通道</a:t>
            </a:r>
            <a:r>
              <a:rPr lang="en-US" altLang="en-US" sz="2800">
                <a:latin typeface="KaiTi" panose="02010609060101010101" pitchFamily="49" charset="-122"/>
                <a:ea typeface="KaiTi" panose="02010609060101010101" pitchFamily="49" charset="-122"/>
              </a:rPr>
              <a:t>。</a:t>
            </a:r>
            <a:endParaRPr lang="en-US" altLang="zh-CN" sz="2800">
              <a:latin typeface="KaiTi" panose="02010609060101010101" pitchFamily="49" charset="-122"/>
              <a:ea typeface="KaiTi" panose="02010609060101010101" pitchFamily="49" charset="-122"/>
            </a:endParaRPr>
          </a:p>
          <a:p>
            <a:pPr eaLnBrk="1" hangingPunct="1">
              <a:lnSpc>
                <a:spcPct val="90000"/>
              </a:lnSpc>
            </a:pPr>
            <a:endParaRPr lang="en-US" altLang="en-US" sz="2800">
              <a:latin typeface="KaiTi" panose="02010609060101010101" pitchFamily="49" charset="-122"/>
              <a:ea typeface="KaiTi" panose="02010609060101010101" pitchFamily="49" charset="-122"/>
            </a:endParaRPr>
          </a:p>
          <a:p>
            <a:pPr eaLnBrk="1" hangingPunct="1">
              <a:lnSpc>
                <a:spcPct val="90000"/>
              </a:lnSpc>
            </a:pPr>
            <a:r>
              <a:rPr lang="en-US" altLang="en-US" sz="2800">
                <a:latin typeface="KaiTi" panose="02010609060101010101" pitchFamily="49" charset="-122"/>
                <a:ea typeface="KaiTi" panose="02010609060101010101" pitchFamily="49" charset="-122"/>
              </a:rPr>
              <a:t>胸痛中心的建立显著降低胸痛确诊时间、降低</a:t>
            </a:r>
            <a:r>
              <a:rPr lang="en-US" altLang="zh-CN" sz="2800">
                <a:latin typeface="KaiTi" panose="02010609060101010101" pitchFamily="49" charset="-122"/>
                <a:ea typeface="KaiTi" panose="02010609060101010101" pitchFamily="49" charset="-122"/>
              </a:rPr>
              <a:t>STEMI</a:t>
            </a:r>
            <a:r>
              <a:rPr lang="en-US" altLang="en-US" sz="2800">
                <a:latin typeface="KaiTi" panose="02010609060101010101" pitchFamily="49" charset="-122"/>
                <a:ea typeface="KaiTi" panose="02010609060101010101" pitchFamily="49" charset="-122"/>
              </a:rPr>
              <a:t>再灌注治疗时间、减少不必要检查费用等。胸痛中心已经成为衡量急性心肌梗死救治水平的重要标志之一。与传统住院救治方案相比，胸痛中心采用快速、标准化的诊断方案可以对胸痛患者提供更快和更准确的评估，而医疗费用只有传统方法的</a:t>
            </a:r>
            <a:r>
              <a:rPr lang="en-US" altLang="zh-CN" sz="2800">
                <a:latin typeface="KaiTi" panose="02010609060101010101" pitchFamily="49" charset="-122"/>
                <a:ea typeface="KaiTi" panose="02010609060101010101" pitchFamily="49" charset="-122"/>
              </a:rPr>
              <a:t>20</a:t>
            </a:r>
            <a:r>
              <a:rPr lang="en-US" altLang="en-US" sz="2800">
                <a:latin typeface="KaiTi" panose="02010609060101010101" pitchFamily="49" charset="-122"/>
                <a:ea typeface="KaiTi" panose="02010609060101010101" pitchFamily="49" charset="-122"/>
              </a:rPr>
              <a:t>％和</a:t>
            </a:r>
            <a:r>
              <a:rPr lang="en-US" altLang="zh-CN" sz="2800">
                <a:latin typeface="KaiTi" panose="02010609060101010101" pitchFamily="49" charset="-122"/>
                <a:ea typeface="KaiTi" panose="02010609060101010101" pitchFamily="49" charset="-122"/>
              </a:rPr>
              <a:t>50％。</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9" name="Rectangle 111">
            <a:extLst>
              <a:ext uri="{FF2B5EF4-FFF2-40B4-BE49-F238E27FC236}">
                <a16:creationId xmlns:a16="http://schemas.microsoft.com/office/drawing/2014/main" id="{93FD3878-4DD5-43EC-B5A3-C2E76AAC5A79}"/>
              </a:ext>
            </a:extLst>
          </p:cNvPr>
          <p:cNvSpPr>
            <a:spLocks noGrp="1" noChangeArrowheads="1"/>
          </p:cNvSpPr>
          <p:nvPr>
            <p:ph type="title" idx="4294967295"/>
          </p:nvPr>
        </p:nvSpPr>
        <p:spPr/>
        <p:txBody>
          <a:bodyPr/>
          <a:lstStyle/>
          <a:p>
            <a:pPr eaLnBrk="1" hangingPunct="1">
              <a:defRPr/>
            </a:pPr>
            <a:r>
              <a:rPr lang="en-US" altLang="zh-CN" sz="3600"/>
              <a:t>STEMI</a:t>
            </a:r>
            <a:r>
              <a:rPr lang="en-US" altLang="en-US" sz="3600"/>
              <a:t>患者急救流程</a:t>
            </a:r>
          </a:p>
        </p:txBody>
      </p:sp>
      <p:pic>
        <p:nvPicPr>
          <p:cNvPr id="21507" name="文本占位符 467971">
            <a:extLst>
              <a:ext uri="{FF2B5EF4-FFF2-40B4-BE49-F238E27FC236}">
                <a16:creationId xmlns:a16="http://schemas.microsoft.com/office/drawing/2014/main" id="{2273254D-2AD5-4469-AC11-50C66EA2B0D7}"/>
              </a:ext>
            </a:extLst>
          </p:cNvPr>
          <p:cNvPicPr preferRelativeResize="0">
            <a:picLocks noGrp="1" noChangeArrowheads="1"/>
          </p:cNvPicPr>
          <p:nvPr>
            <p:ph type="body" idx="4294967295"/>
          </p:nvPr>
        </p:nvPicPr>
        <p:blipFill>
          <a:blip r:embed="rId2">
            <a:extLst>
              <a:ext uri="{28A0092B-C50C-407E-A947-70E740481C1C}">
                <a14:useLocalDpi xmlns:a14="http://schemas.microsoft.com/office/drawing/2010/main" val="0"/>
              </a:ext>
            </a:extLst>
          </a:blip>
          <a:srcRect/>
          <a:stretch>
            <a:fillRect/>
          </a:stretch>
        </p:blipFill>
        <p:spPr>
          <a:xfrm>
            <a:off x="468313" y="1600200"/>
            <a:ext cx="8207375" cy="4924425"/>
          </a:xfr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63" name="Rectangle 115">
            <a:extLst>
              <a:ext uri="{FF2B5EF4-FFF2-40B4-BE49-F238E27FC236}">
                <a16:creationId xmlns:a16="http://schemas.microsoft.com/office/drawing/2014/main" id="{72FD2892-4791-46A8-A340-D719BF458285}"/>
              </a:ext>
            </a:extLst>
          </p:cNvPr>
          <p:cNvSpPr>
            <a:spLocks noGrp="1" noChangeArrowheads="1"/>
          </p:cNvSpPr>
          <p:nvPr>
            <p:ph type="title" idx="4294967295"/>
          </p:nvPr>
        </p:nvSpPr>
        <p:spPr/>
        <p:txBody>
          <a:bodyPr/>
          <a:lstStyle/>
          <a:p>
            <a:pPr eaLnBrk="1" hangingPunct="1"/>
            <a:r>
              <a:rPr lang="en-US" altLang="en-US" b="0"/>
              <a:t>四、入院后一般处理</a:t>
            </a:r>
          </a:p>
        </p:txBody>
      </p:sp>
      <p:sp>
        <p:nvSpPr>
          <p:cNvPr id="2164" name="Rectangle 116">
            <a:extLst>
              <a:ext uri="{FF2B5EF4-FFF2-40B4-BE49-F238E27FC236}">
                <a16:creationId xmlns:a16="http://schemas.microsoft.com/office/drawing/2014/main" id="{05BBD1FA-0F62-472D-A463-FB74584841F8}"/>
              </a:ext>
            </a:extLst>
          </p:cNvPr>
          <p:cNvSpPr>
            <a:spLocks noGrp="1" noChangeArrowheads="1"/>
          </p:cNvSpPr>
          <p:nvPr>
            <p:ph type="body" idx="4294967295"/>
          </p:nvPr>
        </p:nvSpPr>
        <p:spPr/>
        <p:txBody>
          <a:bodyPr/>
          <a:lstStyle/>
          <a:p>
            <a:pPr eaLnBrk="1" hangingPunct="1">
              <a:lnSpc>
                <a:spcPct val="80000"/>
              </a:lnSpc>
            </a:pPr>
            <a:r>
              <a:rPr lang="en-US" altLang="en-US" sz="2800">
                <a:latin typeface="KaiTi" panose="02010609060101010101" pitchFamily="49" charset="-122"/>
                <a:ea typeface="KaiTi" panose="02010609060101010101" pitchFamily="49" charset="-122"/>
              </a:rPr>
              <a:t>所有</a:t>
            </a:r>
            <a:r>
              <a:rPr lang="en-US" altLang="zh-CN" sz="2800">
                <a:latin typeface="KaiTi" panose="02010609060101010101" pitchFamily="49" charset="-122"/>
                <a:ea typeface="KaiTi" panose="02010609060101010101" pitchFamily="49" charset="-122"/>
              </a:rPr>
              <a:t>STEMI</a:t>
            </a:r>
            <a:r>
              <a:rPr lang="en-US" altLang="en-US" sz="2800">
                <a:latin typeface="KaiTi" panose="02010609060101010101" pitchFamily="49" charset="-122"/>
                <a:ea typeface="KaiTi" panose="02010609060101010101" pitchFamily="49" charset="-122"/>
              </a:rPr>
              <a:t>患者应立即给予吸氧和心电、血压和血氧饱和度监测，及时发现和处理心律失常、血液动力学异常和低氧血症。</a:t>
            </a:r>
          </a:p>
          <a:p>
            <a:pPr eaLnBrk="1" hangingPunct="1">
              <a:lnSpc>
                <a:spcPct val="80000"/>
              </a:lnSpc>
            </a:pPr>
            <a:r>
              <a:rPr lang="en-US" altLang="en-US" sz="2800">
                <a:latin typeface="KaiTi" panose="02010609060101010101" pitchFamily="49" charset="-122"/>
                <a:ea typeface="KaiTi" panose="02010609060101010101" pitchFamily="49" charset="-122"/>
              </a:rPr>
              <a:t>合并左心衰竭（肺水肿）和（或）机械并发症的患者常伴严重低氧血症，需面罩加压给氧或气管插管并机械通气</a:t>
            </a:r>
            <a:r>
              <a:rPr lang="en-US" altLang="en-US" sz="2800" b="1">
                <a:latin typeface="KaiTi" panose="02010609060101010101" pitchFamily="49" charset="-122"/>
                <a:ea typeface="KaiTi" panose="02010609060101010101" pitchFamily="49" charset="-122"/>
              </a:rPr>
              <a:t>（</a:t>
            </a:r>
            <a:r>
              <a:rPr lang="en-US" altLang="zh-CN" sz="2800" b="1">
                <a:latin typeface="KaiTi" panose="02010609060101010101" pitchFamily="49" charset="-122"/>
                <a:ea typeface="KaiTi" panose="02010609060101010101" pitchFamily="49" charset="-122"/>
              </a:rPr>
              <a:t>Ⅰ</a:t>
            </a:r>
            <a:r>
              <a:rPr lang="en-US" altLang="en-US" sz="2800" b="1">
                <a:latin typeface="KaiTi" panose="02010609060101010101" pitchFamily="49" charset="-122"/>
                <a:ea typeface="KaiTi" panose="02010609060101010101" pitchFamily="49" charset="-122"/>
              </a:rPr>
              <a:t>，</a:t>
            </a:r>
            <a:r>
              <a:rPr lang="en-US" altLang="zh-CN" sz="2800" b="1">
                <a:latin typeface="KaiTi" panose="02010609060101010101" pitchFamily="49" charset="-122"/>
                <a:ea typeface="KaiTi" panose="02010609060101010101" pitchFamily="49" charset="-122"/>
              </a:rPr>
              <a:t>C</a:t>
            </a:r>
            <a:r>
              <a:rPr lang="en-US" altLang="en-US" sz="2800" b="1">
                <a:latin typeface="KaiTi" panose="02010609060101010101" pitchFamily="49" charset="-122"/>
                <a:ea typeface="KaiTi" panose="02010609060101010101" pitchFamily="49" charset="-122"/>
              </a:rPr>
              <a:t>）</a:t>
            </a:r>
            <a:r>
              <a:rPr lang="en-US" altLang="en-US" sz="2800">
                <a:latin typeface="KaiTi" panose="02010609060101010101" pitchFamily="49" charset="-122"/>
                <a:ea typeface="KaiTi" panose="02010609060101010101" pitchFamily="49" charset="-122"/>
              </a:rPr>
              <a:t>。</a:t>
            </a:r>
          </a:p>
          <a:p>
            <a:pPr eaLnBrk="1" hangingPunct="1">
              <a:lnSpc>
                <a:spcPct val="80000"/>
              </a:lnSpc>
            </a:pPr>
            <a:r>
              <a:rPr lang="en-US" altLang="zh-CN" sz="2800">
                <a:latin typeface="KaiTi" panose="02010609060101010101" pitchFamily="49" charset="-122"/>
                <a:ea typeface="KaiTi" panose="02010609060101010101" pitchFamily="49" charset="-122"/>
              </a:rPr>
              <a:t>STEMI</a:t>
            </a:r>
            <a:r>
              <a:rPr lang="en-US" altLang="en-US" sz="2800">
                <a:latin typeface="KaiTi" panose="02010609060101010101" pitchFamily="49" charset="-122"/>
                <a:ea typeface="KaiTi" panose="02010609060101010101" pitchFamily="49" charset="-122"/>
              </a:rPr>
              <a:t>伴剧烈胸痛患者应迅速给予有效镇痛剂，如静脉注射吗啡</a:t>
            </a:r>
            <a:r>
              <a:rPr lang="en-US" altLang="zh-CN" sz="2800">
                <a:latin typeface="KaiTi" panose="02010609060101010101" pitchFamily="49" charset="-122"/>
                <a:ea typeface="KaiTi" panose="02010609060101010101" pitchFamily="49" charset="-122"/>
              </a:rPr>
              <a:t>3 mg</a:t>
            </a:r>
            <a:r>
              <a:rPr lang="en-US" altLang="en-US" sz="2800">
                <a:latin typeface="KaiTi" panose="02010609060101010101" pitchFamily="49" charset="-122"/>
                <a:ea typeface="KaiTi" panose="02010609060101010101" pitchFamily="49" charset="-122"/>
              </a:rPr>
              <a:t>，必要时间隔</a:t>
            </a:r>
            <a:r>
              <a:rPr lang="en-US" altLang="zh-CN" sz="2800">
                <a:latin typeface="KaiTi" panose="02010609060101010101" pitchFamily="49" charset="-122"/>
                <a:ea typeface="KaiTi" panose="02010609060101010101" pitchFamily="49" charset="-122"/>
              </a:rPr>
              <a:t>5 min</a:t>
            </a:r>
            <a:r>
              <a:rPr lang="en-US" altLang="en-US" sz="2800">
                <a:latin typeface="KaiTi" panose="02010609060101010101" pitchFamily="49" charset="-122"/>
                <a:ea typeface="KaiTi" panose="02010609060101010101" pitchFamily="49" charset="-122"/>
              </a:rPr>
              <a:t>重复</a:t>
            </a:r>
            <a:r>
              <a:rPr lang="en-US" altLang="zh-CN" sz="2800">
                <a:latin typeface="KaiTi" panose="02010609060101010101" pitchFamily="49" charset="-122"/>
                <a:ea typeface="KaiTi" panose="02010609060101010101" pitchFamily="49" charset="-122"/>
              </a:rPr>
              <a:t>1</a:t>
            </a:r>
            <a:r>
              <a:rPr lang="en-US" altLang="en-US" sz="2800">
                <a:latin typeface="KaiTi" panose="02010609060101010101" pitchFamily="49" charset="-122"/>
                <a:ea typeface="KaiTi" panose="02010609060101010101" pitchFamily="49" charset="-122"/>
              </a:rPr>
              <a:t>次，总量不宜超过</a:t>
            </a:r>
            <a:r>
              <a:rPr lang="en-US" altLang="zh-CN" sz="2800">
                <a:latin typeface="KaiTi" panose="02010609060101010101" pitchFamily="49" charset="-122"/>
                <a:ea typeface="KaiTi" panose="02010609060101010101" pitchFamily="49" charset="-122"/>
              </a:rPr>
              <a:t>15 mg</a:t>
            </a:r>
            <a:r>
              <a:rPr lang="en-US" altLang="en-US" sz="2800">
                <a:latin typeface="KaiTi" panose="02010609060101010101" pitchFamily="49" charset="-122"/>
                <a:ea typeface="KaiTi" panose="02010609060101010101" pitchFamily="49" charset="-122"/>
              </a:rPr>
              <a:t>。但</a:t>
            </a:r>
            <a:r>
              <a:rPr lang="en-US" altLang="en-US" sz="2800">
                <a:solidFill>
                  <a:srgbClr val="FF0000"/>
                </a:solidFill>
                <a:latin typeface="KaiTi" panose="02010609060101010101" pitchFamily="49" charset="-122"/>
                <a:ea typeface="KaiTi" panose="02010609060101010101" pitchFamily="49" charset="-122"/>
              </a:rPr>
              <a:t>吗啡可引起低血压和呼吸抑制，并降低</a:t>
            </a:r>
            <a:r>
              <a:rPr lang="en-US" altLang="zh-CN" sz="2800">
                <a:solidFill>
                  <a:srgbClr val="FF0000"/>
                </a:solidFill>
                <a:latin typeface="KaiTi" panose="02010609060101010101" pitchFamily="49" charset="-122"/>
                <a:ea typeface="KaiTi" panose="02010609060101010101" pitchFamily="49" charset="-122"/>
              </a:rPr>
              <a:t>P2Y12</a:t>
            </a:r>
            <a:r>
              <a:rPr lang="en-US" altLang="en-US" sz="2800">
                <a:solidFill>
                  <a:srgbClr val="FF0000"/>
                </a:solidFill>
                <a:latin typeface="KaiTi" panose="02010609060101010101" pitchFamily="49" charset="-122"/>
                <a:ea typeface="KaiTi" panose="02010609060101010101" pitchFamily="49" charset="-122"/>
              </a:rPr>
              <a:t>受体拮抗剂的抗血小板作用。</a:t>
            </a:r>
          </a:p>
          <a:p>
            <a:pPr eaLnBrk="1" hangingPunct="1">
              <a:lnSpc>
                <a:spcPct val="80000"/>
              </a:lnSpc>
            </a:pPr>
            <a:r>
              <a:rPr lang="en-US" altLang="en-US" sz="2800">
                <a:latin typeface="KaiTi" panose="02010609060101010101" pitchFamily="49" charset="-122"/>
                <a:ea typeface="KaiTi" panose="02010609060101010101" pitchFamily="49" charset="-122"/>
              </a:rPr>
              <a:t>注意保持患者大便通畅，必要时使用缓泻剂，避免用力排便导致心脏破裂、心律失常或心力衰竭</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67" name="Rectangle 119">
            <a:extLst>
              <a:ext uri="{FF2B5EF4-FFF2-40B4-BE49-F238E27FC236}">
                <a16:creationId xmlns:a16="http://schemas.microsoft.com/office/drawing/2014/main" id="{5010EE56-F314-475C-A5D9-789DBF336605}"/>
              </a:ext>
            </a:extLst>
          </p:cNvPr>
          <p:cNvSpPr>
            <a:spLocks noGrp="1" noChangeArrowheads="1"/>
          </p:cNvSpPr>
          <p:nvPr>
            <p:ph type="title" idx="4294967295"/>
          </p:nvPr>
        </p:nvSpPr>
        <p:spPr/>
        <p:txBody>
          <a:bodyPr/>
          <a:lstStyle/>
          <a:p>
            <a:pPr eaLnBrk="1" hangingPunct="1"/>
            <a:r>
              <a:rPr lang="en-US" altLang="en-US" b="0"/>
              <a:t>五、再灌注治疗</a:t>
            </a:r>
          </a:p>
        </p:txBody>
      </p:sp>
      <p:sp>
        <p:nvSpPr>
          <p:cNvPr id="2168" name="Rectangle 120">
            <a:extLst>
              <a:ext uri="{FF2B5EF4-FFF2-40B4-BE49-F238E27FC236}">
                <a16:creationId xmlns:a16="http://schemas.microsoft.com/office/drawing/2014/main" id="{73C4C976-A0D6-424F-86A5-83C022EC04E8}"/>
              </a:ext>
            </a:extLst>
          </p:cNvPr>
          <p:cNvSpPr>
            <a:spLocks noGrp="1" noChangeArrowheads="1"/>
          </p:cNvSpPr>
          <p:nvPr>
            <p:ph type="body" idx="4294967295"/>
          </p:nvPr>
        </p:nvSpPr>
        <p:spPr/>
        <p:txBody>
          <a:bodyPr/>
          <a:lstStyle/>
          <a:p>
            <a:pPr eaLnBrk="1" hangingPunct="1"/>
            <a:r>
              <a:rPr lang="en-US" altLang="en-US">
                <a:solidFill>
                  <a:srgbClr val="FF0000"/>
                </a:solidFill>
              </a:rPr>
              <a:t>溶栓治疗：</a:t>
            </a:r>
            <a:r>
              <a:rPr lang="en-US" altLang="en-US">
                <a:latin typeface="KaiTi" panose="02010609060101010101" pitchFamily="49" charset="-122"/>
                <a:ea typeface="KaiTi" panose="02010609060101010101" pitchFamily="49" charset="-122"/>
              </a:rPr>
              <a:t>快速、简便，在不具备</a:t>
            </a:r>
            <a:r>
              <a:rPr lang="en-US" altLang="zh-CN">
                <a:latin typeface="KaiTi" panose="02010609060101010101" pitchFamily="49" charset="-122"/>
                <a:ea typeface="KaiTi" panose="02010609060101010101" pitchFamily="49" charset="-122"/>
              </a:rPr>
              <a:t>PCI</a:t>
            </a:r>
            <a:r>
              <a:rPr lang="en-US" altLang="en-US">
                <a:latin typeface="KaiTi" panose="02010609060101010101" pitchFamily="49" charset="-122"/>
                <a:ea typeface="KaiTi" panose="02010609060101010101" pitchFamily="49" charset="-122"/>
              </a:rPr>
              <a:t>条件的医院或因各种原因使</a:t>
            </a:r>
            <a:r>
              <a:rPr lang="en-US" altLang="zh-CN">
                <a:latin typeface="KaiTi" panose="02010609060101010101" pitchFamily="49" charset="-122"/>
                <a:ea typeface="KaiTi" panose="02010609060101010101" pitchFamily="49" charset="-122"/>
              </a:rPr>
              <a:t>FMC</a:t>
            </a:r>
            <a:r>
              <a:rPr lang="en-US" altLang="en-US">
                <a:latin typeface="KaiTi" panose="02010609060101010101" pitchFamily="49" charset="-122"/>
                <a:ea typeface="KaiTi" panose="02010609060101010101" pitchFamily="49" charset="-122"/>
              </a:rPr>
              <a:t>至</a:t>
            </a:r>
            <a:r>
              <a:rPr lang="en-US" altLang="zh-CN">
                <a:latin typeface="KaiTi" panose="02010609060101010101" pitchFamily="49" charset="-122"/>
                <a:ea typeface="KaiTi" panose="02010609060101010101" pitchFamily="49" charset="-122"/>
              </a:rPr>
              <a:t>PCI</a:t>
            </a:r>
            <a:r>
              <a:rPr lang="en-US" altLang="en-US">
                <a:latin typeface="KaiTi" panose="02010609060101010101" pitchFamily="49" charset="-122"/>
                <a:ea typeface="KaiTi" panose="02010609060101010101" pitchFamily="49" charset="-122"/>
              </a:rPr>
              <a:t>时间明显延迟时，对有适应证的</a:t>
            </a:r>
            <a:r>
              <a:rPr lang="en-US" altLang="zh-CN">
                <a:latin typeface="KaiTi" panose="02010609060101010101" pitchFamily="49" charset="-122"/>
                <a:ea typeface="KaiTi" panose="02010609060101010101" pitchFamily="49" charset="-122"/>
              </a:rPr>
              <a:t>STEMI</a:t>
            </a:r>
            <a:r>
              <a:rPr lang="en-US" altLang="en-US">
                <a:latin typeface="KaiTi" panose="02010609060101010101" pitchFamily="49" charset="-122"/>
                <a:ea typeface="KaiTi" panose="02010609060101010101" pitchFamily="49" charset="-122"/>
              </a:rPr>
              <a:t>患者，静脉内溶栓仍是较好的选择。院前溶栓效果优于入院后溶栓。</a:t>
            </a:r>
            <a:r>
              <a:rPr lang="en-US" altLang="en-US">
                <a:solidFill>
                  <a:srgbClr val="FF0000"/>
                </a:solidFill>
                <a:latin typeface="KaiTi" panose="02010609060101010101" pitchFamily="49" charset="-122"/>
                <a:ea typeface="KaiTi" panose="02010609060101010101" pitchFamily="49" charset="-122"/>
              </a:rPr>
              <a:t>对发病</a:t>
            </a:r>
            <a:r>
              <a:rPr lang="en-US" altLang="zh-CN">
                <a:solidFill>
                  <a:srgbClr val="FF0000"/>
                </a:solidFill>
                <a:latin typeface="KaiTi" panose="02010609060101010101" pitchFamily="49" charset="-122"/>
                <a:ea typeface="KaiTi" panose="02010609060101010101" pitchFamily="49" charset="-122"/>
              </a:rPr>
              <a:t>3 h</a:t>
            </a:r>
            <a:r>
              <a:rPr lang="en-US" altLang="en-US">
                <a:solidFill>
                  <a:srgbClr val="FF0000"/>
                </a:solidFill>
                <a:latin typeface="KaiTi" panose="02010609060101010101" pitchFamily="49" charset="-122"/>
                <a:ea typeface="KaiTi" panose="02010609060101010101" pitchFamily="49" charset="-122"/>
              </a:rPr>
              <a:t>内的患者，溶栓治疗的即刻疗效与直接</a:t>
            </a:r>
            <a:r>
              <a:rPr lang="en-US" altLang="zh-CN">
                <a:solidFill>
                  <a:srgbClr val="FF0000"/>
                </a:solidFill>
                <a:latin typeface="KaiTi" panose="02010609060101010101" pitchFamily="49" charset="-122"/>
                <a:ea typeface="KaiTi" panose="02010609060101010101" pitchFamily="49" charset="-122"/>
              </a:rPr>
              <a:t>PCI</a:t>
            </a:r>
            <a:r>
              <a:rPr lang="en-US" altLang="en-US">
                <a:solidFill>
                  <a:srgbClr val="FF0000"/>
                </a:solidFill>
                <a:latin typeface="KaiTi" panose="02010609060101010101" pitchFamily="49" charset="-122"/>
                <a:ea typeface="KaiTi" panose="02010609060101010101" pitchFamily="49" charset="-122"/>
              </a:rPr>
              <a:t>基本相似</a:t>
            </a:r>
            <a:r>
              <a:rPr lang="en-US" altLang="en-US">
                <a:latin typeface="KaiTi" panose="02010609060101010101" pitchFamily="49" charset="-122"/>
                <a:ea typeface="KaiTi" panose="02010609060101010101" pitchFamily="49" charset="-122"/>
              </a:rPr>
              <a:t>；有条件时可在救护车上开始溶栓治疗</a:t>
            </a:r>
            <a:r>
              <a:rPr lang="en-US" altLang="en-US" b="1">
                <a:latin typeface="KaiTi" panose="02010609060101010101" pitchFamily="49" charset="-122"/>
                <a:ea typeface="KaiTi" panose="02010609060101010101" pitchFamily="49" charset="-122"/>
              </a:rPr>
              <a:t>（</a:t>
            </a:r>
            <a:r>
              <a:rPr lang="en-US" altLang="zh-CN" b="1">
                <a:solidFill>
                  <a:srgbClr val="FF0000"/>
                </a:solidFill>
                <a:latin typeface="KaiTi" panose="02010609060101010101" pitchFamily="49" charset="-122"/>
                <a:ea typeface="KaiTi" panose="02010609060101010101" pitchFamily="49" charset="-122"/>
              </a:rPr>
              <a:t>Ⅱa</a:t>
            </a:r>
            <a:r>
              <a:rPr lang="en-US" altLang="en-US" b="1">
                <a:solidFill>
                  <a:srgbClr val="FF0000"/>
                </a:solidFill>
                <a:latin typeface="KaiTi" panose="02010609060101010101" pitchFamily="49" charset="-122"/>
                <a:ea typeface="KaiTi" panose="02010609060101010101" pitchFamily="49" charset="-122"/>
              </a:rPr>
              <a:t>，</a:t>
            </a:r>
            <a:r>
              <a:rPr lang="en-US" altLang="zh-CN" b="1">
                <a:solidFill>
                  <a:srgbClr val="FF0000"/>
                </a:solidFill>
                <a:latin typeface="KaiTi" panose="02010609060101010101" pitchFamily="49" charset="-122"/>
                <a:ea typeface="KaiTi" panose="02010609060101010101" pitchFamily="49" charset="-122"/>
              </a:rPr>
              <a:t>A</a:t>
            </a:r>
            <a:r>
              <a:rPr lang="en-US" altLang="en-US" b="1">
                <a:latin typeface="KaiTi" panose="02010609060101010101" pitchFamily="49" charset="-122"/>
                <a:ea typeface="KaiTi" panose="02010609060101010101" pitchFamily="49" charset="-122"/>
              </a:rPr>
              <a:t>）</a:t>
            </a:r>
            <a:r>
              <a:rPr lang="en-US" altLang="en-US">
                <a:latin typeface="KaiTi" panose="02010609060101010101" pitchFamily="49" charset="-122"/>
                <a:ea typeface="KaiTi" panose="02010609060101010101" pitchFamily="49" charset="-122"/>
              </a:rPr>
              <a:t>。</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71" name="Rectangle 123">
            <a:extLst>
              <a:ext uri="{FF2B5EF4-FFF2-40B4-BE49-F238E27FC236}">
                <a16:creationId xmlns:a16="http://schemas.microsoft.com/office/drawing/2014/main" id="{576C0A56-C402-47ED-B095-4AE0CBFE42C2}"/>
              </a:ext>
            </a:extLst>
          </p:cNvPr>
          <p:cNvSpPr>
            <a:spLocks noGrp="1" noChangeArrowheads="1"/>
          </p:cNvSpPr>
          <p:nvPr>
            <p:ph type="title" idx="4294967295"/>
          </p:nvPr>
        </p:nvSpPr>
        <p:spPr/>
        <p:txBody>
          <a:bodyPr/>
          <a:lstStyle/>
          <a:p>
            <a:pPr eaLnBrk="1" hangingPunct="1"/>
            <a:r>
              <a:rPr lang="en-US" altLang="en-US">
                <a:solidFill>
                  <a:srgbClr val="FF0000"/>
                </a:solidFill>
              </a:rPr>
              <a:t>溶栓治疗的适应证</a:t>
            </a:r>
          </a:p>
        </p:txBody>
      </p:sp>
      <p:sp>
        <p:nvSpPr>
          <p:cNvPr id="2172" name="Rectangle 124">
            <a:extLst>
              <a:ext uri="{FF2B5EF4-FFF2-40B4-BE49-F238E27FC236}">
                <a16:creationId xmlns:a16="http://schemas.microsoft.com/office/drawing/2014/main" id="{AB556482-C989-4183-93CE-1FE1120BB8CB}"/>
              </a:ext>
            </a:extLst>
          </p:cNvPr>
          <p:cNvSpPr>
            <a:spLocks noGrp="1" noChangeArrowheads="1"/>
          </p:cNvSpPr>
          <p:nvPr>
            <p:ph type="body" idx="4294967295"/>
          </p:nvPr>
        </p:nvSpPr>
        <p:spPr/>
        <p:txBody>
          <a:bodyPr/>
          <a:lstStyle/>
          <a:p>
            <a:pPr eaLnBrk="1" hangingPunct="1">
              <a:lnSpc>
                <a:spcPct val="80000"/>
              </a:lnSpc>
            </a:pPr>
            <a:r>
              <a:rPr lang="en-US" altLang="en-US" sz="2500"/>
              <a:t>发病</a:t>
            </a:r>
            <a:r>
              <a:rPr lang="en-US" altLang="zh-CN" sz="2500">
                <a:solidFill>
                  <a:srgbClr val="FF0000"/>
                </a:solidFill>
              </a:rPr>
              <a:t>12 h</a:t>
            </a:r>
            <a:r>
              <a:rPr lang="en-US" altLang="en-US" sz="2500">
                <a:solidFill>
                  <a:srgbClr val="FF0000"/>
                </a:solidFill>
              </a:rPr>
              <a:t>以内</a:t>
            </a:r>
            <a:r>
              <a:rPr lang="en-US" altLang="en-US" sz="2500"/>
              <a:t>，预期</a:t>
            </a:r>
            <a:r>
              <a:rPr lang="en-US" altLang="zh-CN" sz="2500"/>
              <a:t>FMC</a:t>
            </a:r>
            <a:r>
              <a:rPr lang="en-US" altLang="en-US" sz="2500"/>
              <a:t>至</a:t>
            </a:r>
            <a:r>
              <a:rPr lang="en-US" altLang="zh-CN" sz="2500"/>
              <a:t>PCI</a:t>
            </a:r>
            <a:r>
              <a:rPr lang="en-US" altLang="en-US" sz="2500"/>
              <a:t>时间延迟大于</a:t>
            </a:r>
            <a:r>
              <a:rPr lang="en-US" altLang="zh-CN" sz="2500"/>
              <a:t>120 min</a:t>
            </a:r>
            <a:r>
              <a:rPr lang="en-US" altLang="en-US" sz="2500"/>
              <a:t>，无溶栓禁忌证</a:t>
            </a:r>
            <a:r>
              <a:rPr lang="en-US" altLang="en-US" sz="2500" b="1"/>
              <a:t>（</a:t>
            </a:r>
            <a:r>
              <a:rPr lang="en-US" altLang="zh-CN" sz="2500" b="1"/>
              <a:t>Ⅰ</a:t>
            </a:r>
            <a:r>
              <a:rPr lang="en-US" altLang="en-US" sz="2500" b="1"/>
              <a:t>，</a:t>
            </a:r>
            <a:r>
              <a:rPr lang="en-US" altLang="zh-CN" sz="2500" b="1"/>
              <a:t>A</a:t>
            </a:r>
            <a:r>
              <a:rPr lang="en-US" altLang="en-US" sz="2500" b="1"/>
              <a:t>）</a:t>
            </a:r>
            <a:r>
              <a:rPr lang="en-US" altLang="en-US" sz="2500"/>
              <a:t>；</a:t>
            </a:r>
          </a:p>
          <a:p>
            <a:pPr eaLnBrk="1" hangingPunct="1">
              <a:lnSpc>
                <a:spcPct val="80000"/>
              </a:lnSpc>
            </a:pPr>
            <a:r>
              <a:rPr lang="en-US" altLang="en-US" sz="2500"/>
              <a:t>发病</a:t>
            </a:r>
            <a:r>
              <a:rPr lang="en-US" altLang="zh-CN" sz="2500">
                <a:solidFill>
                  <a:srgbClr val="FF0000"/>
                </a:solidFill>
              </a:rPr>
              <a:t>12</a:t>
            </a:r>
            <a:r>
              <a:rPr lang="en-US" altLang="en-US" sz="2500">
                <a:solidFill>
                  <a:srgbClr val="FF0000"/>
                </a:solidFill>
              </a:rPr>
              <a:t>～</a:t>
            </a:r>
            <a:r>
              <a:rPr lang="en-US" altLang="zh-CN" sz="2500">
                <a:solidFill>
                  <a:srgbClr val="FF0000"/>
                </a:solidFill>
              </a:rPr>
              <a:t>24 h</a:t>
            </a:r>
            <a:r>
              <a:rPr lang="en-US" altLang="en-US" sz="2500"/>
              <a:t>仍有进行性缺血性胸痛和至少</a:t>
            </a:r>
            <a:r>
              <a:rPr lang="en-US" altLang="zh-CN" sz="2500"/>
              <a:t>2</a:t>
            </a:r>
            <a:r>
              <a:rPr lang="en-US" altLang="en-US" sz="2500"/>
              <a:t>个胸前导联或肢体导联</a:t>
            </a:r>
            <a:r>
              <a:rPr lang="en-US" altLang="zh-CN" sz="2500"/>
              <a:t>ST</a:t>
            </a:r>
            <a:r>
              <a:rPr lang="en-US" altLang="en-US" sz="2500"/>
              <a:t>段抬高</a:t>
            </a:r>
            <a:r>
              <a:rPr lang="en-US" altLang="en-US" sz="2500">
                <a:solidFill>
                  <a:srgbClr val="FF0000"/>
                </a:solidFill>
              </a:rPr>
              <a:t>＞</a:t>
            </a:r>
            <a:r>
              <a:rPr lang="en-US" altLang="zh-CN" sz="2500">
                <a:solidFill>
                  <a:srgbClr val="FF0000"/>
                </a:solidFill>
              </a:rPr>
              <a:t>0.1 mV</a:t>
            </a:r>
            <a:r>
              <a:rPr lang="en-US" altLang="en-US" sz="2500"/>
              <a:t>，或血液动力学不稳定的患者，若无直接</a:t>
            </a:r>
            <a:r>
              <a:rPr lang="en-US" altLang="zh-CN" sz="2500"/>
              <a:t>PCI</a:t>
            </a:r>
            <a:r>
              <a:rPr lang="en-US" altLang="en-US" sz="2500"/>
              <a:t>条件，溶栓治疗是合理的</a:t>
            </a:r>
            <a:r>
              <a:rPr lang="en-US" altLang="en-US" sz="2500" b="1"/>
              <a:t>（</a:t>
            </a:r>
            <a:r>
              <a:rPr lang="en-US" altLang="zh-CN" sz="2500" b="1"/>
              <a:t>Ⅱa</a:t>
            </a:r>
            <a:r>
              <a:rPr lang="en-US" altLang="en-US" sz="2500" b="1"/>
              <a:t>，</a:t>
            </a:r>
            <a:r>
              <a:rPr lang="en-US" altLang="zh-CN" sz="2500" b="1"/>
              <a:t>C</a:t>
            </a:r>
            <a:r>
              <a:rPr lang="en-US" altLang="en-US" sz="2500" b="1"/>
              <a:t>）</a:t>
            </a:r>
            <a:r>
              <a:rPr lang="en-US" altLang="en-US" sz="2500"/>
              <a:t>；</a:t>
            </a:r>
          </a:p>
          <a:p>
            <a:pPr eaLnBrk="1" hangingPunct="1">
              <a:lnSpc>
                <a:spcPct val="80000"/>
              </a:lnSpc>
            </a:pPr>
            <a:r>
              <a:rPr lang="en-US" altLang="en-US" sz="2500"/>
              <a:t>计划进行直接</a:t>
            </a:r>
            <a:r>
              <a:rPr lang="en-US" altLang="zh-CN" sz="2500"/>
              <a:t>PCI</a:t>
            </a:r>
            <a:r>
              <a:rPr lang="en-US" altLang="en-US" sz="2500"/>
              <a:t>前不推荐溶栓治疗</a:t>
            </a:r>
            <a:r>
              <a:rPr lang="en-US" altLang="en-US" sz="2500" b="1"/>
              <a:t>（</a:t>
            </a:r>
            <a:r>
              <a:rPr lang="en-US" altLang="zh-CN" sz="2500" b="1"/>
              <a:t>Ⅲ</a:t>
            </a:r>
            <a:r>
              <a:rPr lang="en-US" altLang="en-US" sz="2500" b="1"/>
              <a:t>，</a:t>
            </a:r>
            <a:r>
              <a:rPr lang="en-US" altLang="zh-CN" sz="2500" b="1"/>
              <a:t>A</a:t>
            </a:r>
            <a:r>
              <a:rPr lang="en-US" altLang="en-US" sz="2500" b="1"/>
              <a:t>）</a:t>
            </a:r>
            <a:r>
              <a:rPr lang="en-US" altLang="en-US" sz="2500"/>
              <a:t>；</a:t>
            </a:r>
          </a:p>
          <a:p>
            <a:pPr eaLnBrk="1" hangingPunct="1">
              <a:lnSpc>
                <a:spcPct val="80000"/>
              </a:lnSpc>
            </a:pPr>
            <a:r>
              <a:rPr lang="en-US" altLang="zh-CN" sz="2500"/>
              <a:t>ST</a:t>
            </a:r>
            <a:r>
              <a:rPr lang="en-US" altLang="en-US" sz="2500"/>
              <a:t>段压低的患者（除正后壁心肌梗死或合并</a:t>
            </a:r>
            <a:r>
              <a:rPr lang="en-US" altLang="zh-CN" sz="2500"/>
              <a:t>aVR</a:t>
            </a:r>
            <a:r>
              <a:rPr lang="en-US" altLang="en-US" sz="2500"/>
              <a:t>导联</a:t>
            </a:r>
            <a:r>
              <a:rPr lang="en-US" altLang="zh-CN" sz="2500"/>
              <a:t>ST</a:t>
            </a:r>
            <a:r>
              <a:rPr lang="en-US" altLang="en-US" sz="2500"/>
              <a:t>段抬高）不应采取溶栓治疗</a:t>
            </a:r>
            <a:r>
              <a:rPr lang="en-US" altLang="en-US" sz="2500" b="1"/>
              <a:t>（</a:t>
            </a:r>
            <a:r>
              <a:rPr lang="en-US" altLang="zh-CN" sz="2500" b="1"/>
              <a:t>Ⅲ</a:t>
            </a:r>
            <a:r>
              <a:rPr lang="en-US" altLang="en-US" sz="2500" b="1"/>
              <a:t>，</a:t>
            </a:r>
            <a:r>
              <a:rPr lang="en-US" altLang="zh-CN" sz="2500" b="1"/>
              <a:t>B</a:t>
            </a:r>
            <a:r>
              <a:rPr lang="en-US" altLang="en-US" sz="2500" b="1"/>
              <a:t>）</a:t>
            </a:r>
            <a:r>
              <a:rPr lang="en-US" altLang="en-US" sz="2500"/>
              <a:t>；</a:t>
            </a:r>
          </a:p>
          <a:p>
            <a:pPr eaLnBrk="1" hangingPunct="1">
              <a:lnSpc>
                <a:spcPct val="80000"/>
              </a:lnSpc>
            </a:pPr>
            <a:r>
              <a:rPr lang="en-US" altLang="zh-CN" sz="2500"/>
              <a:t>STEMI</a:t>
            </a:r>
            <a:r>
              <a:rPr lang="en-US" altLang="en-US" sz="2500"/>
              <a:t>发病超过</a:t>
            </a:r>
            <a:r>
              <a:rPr lang="en-US" altLang="zh-CN" sz="2500"/>
              <a:t>12 h</a:t>
            </a:r>
            <a:r>
              <a:rPr lang="en-US" altLang="en-US" sz="2500"/>
              <a:t>，症状已缓解或消失的患者不应给予溶栓治疗</a:t>
            </a:r>
            <a:r>
              <a:rPr lang="en-US" altLang="en-US" sz="2500" b="1"/>
              <a:t>（</a:t>
            </a:r>
            <a:r>
              <a:rPr lang="en-US" altLang="zh-CN" sz="2500" b="1"/>
              <a:t>Ⅲ</a:t>
            </a:r>
            <a:r>
              <a:rPr lang="en-US" altLang="en-US" sz="2500" b="1"/>
              <a:t>，</a:t>
            </a:r>
            <a:r>
              <a:rPr lang="en-US" altLang="zh-CN" sz="2500" b="1"/>
              <a:t>C</a:t>
            </a:r>
            <a:r>
              <a:rPr lang="en-US" altLang="en-US" sz="2500" b="1"/>
              <a:t>）</a:t>
            </a:r>
            <a:r>
              <a:rPr lang="en-US" altLang="en-US" sz="2500"/>
              <a:t>。</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75" name="Rectangle 127">
            <a:extLst>
              <a:ext uri="{FF2B5EF4-FFF2-40B4-BE49-F238E27FC236}">
                <a16:creationId xmlns:a16="http://schemas.microsoft.com/office/drawing/2014/main" id="{01814D12-124E-42C7-AC01-07B169AC21A1}"/>
              </a:ext>
            </a:extLst>
          </p:cNvPr>
          <p:cNvSpPr>
            <a:spLocks noGrp="1" noChangeArrowheads="1"/>
          </p:cNvSpPr>
          <p:nvPr>
            <p:ph type="title" idx="4294967295"/>
          </p:nvPr>
        </p:nvSpPr>
        <p:spPr/>
        <p:txBody>
          <a:bodyPr/>
          <a:lstStyle/>
          <a:p>
            <a:pPr eaLnBrk="1" hangingPunct="1">
              <a:defRPr/>
            </a:pPr>
            <a:endParaRPr lang="zh-CN" altLang="zh-CN"/>
          </a:p>
        </p:txBody>
      </p:sp>
      <p:sp>
        <p:nvSpPr>
          <p:cNvPr id="2176" name="Rectangle 128">
            <a:extLst>
              <a:ext uri="{FF2B5EF4-FFF2-40B4-BE49-F238E27FC236}">
                <a16:creationId xmlns:a16="http://schemas.microsoft.com/office/drawing/2014/main" id="{33575DAF-7448-4B88-8F52-BEBD8C3E0CE8}"/>
              </a:ext>
            </a:extLst>
          </p:cNvPr>
          <p:cNvSpPr>
            <a:spLocks noGrp="1" noChangeArrowheads="1"/>
          </p:cNvSpPr>
          <p:nvPr>
            <p:ph type="body" idx="4294967295"/>
          </p:nvPr>
        </p:nvSpPr>
        <p:spPr/>
        <p:txBody>
          <a:bodyPr/>
          <a:lstStyle/>
          <a:p>
            <a:pPr eaLnBrk="1" hangingPunct="1">
              <a:lnSpc>
                <a:spcPct val="80000"/>
              </a:lnSpc>
            </a:pPr>
            <a:r>
              <a:rPr lang="en-US" altLang="zh-CN" sz="2000"/>
              <a:t>3</a:t>
            </a:r>
            <a:r>
              <a:rPr lang="en-US" altLang="en-US" sz="2000"/>
              <a:t>．禁忌证</a:t>
            </a:r>
            <a:endParaRPr lang="en-US" altLang="en-US" sz="2400" b="1"/>
          </a:p>
          <a:p>
            <a:pPr eaLnBrk="1" hangingPunct="1">
              <a:lnSpc>
                <a:spcPct val="80000"/>
              </a:lnSpc>
            </a:pPr>
            <a:r>
              <a:rPr lang="en-US" altLang="en-US" sz="2000" b="1"/>
              <a:t>绝对禁忌证</a:t>
            </a:r>
            <a:r>
              <a:rPr lang="en-US" altLang="en-US" sz="2000"/>
              <a:t>包括：</a:t>
            </a:r>
          </a:p>
          <a:p>
            <a:pPr eaLnBrk="1" hangingPunct="1">
              <a:lnSpc>
                <a:spcPct val="80000"/>
              </a:lnSpc>
            </a:pPr>
            <a:r>
              <a:rPr lang="en-US" altLang="en-US" sz="2000"/>
              <a:t>（</a:t>
            </a:r>
            <a:r>
              <a:rPr lang="en-US" altLang="zh-CN" sz="2000"/>
              <a:t>1</a:t>
            </a:r>
            <a:r>
              <a:rPr lang="en-US" altLang="en-US" sz="2000"/>
              <a:t>）既往脑出血史或不明原因的卒中；</a:t>
            </a:r>
          </a:p>
          <a:p>
            <a:pPr eaLnBrk="1" hangingPunct="1">
              <a:lnSpc>
                <a:spcPct val="80000"/>
              </a:lnSpc>
            </a:pPr>
            <a:r>
              <a:rPr lang="en-US" altLang="en-US" sz="2000"/>
              <a:t>（</a:t>
            </a:r>
            <a:r>
              <a:rPr lang="en-US" altLang="zh-CN" sz="2000"/>
              <a:t>2</a:t>
            </a:r>
            <a:r>
              <a:rPr lang="en-US" altLang="en-US" sz="2000"/>
              <a:t>）颅内肿瘤 </a:t>
            </a:r>
            <a:r>
              <a:rPr lang="zh-CN" altLang="en-US" sz="2000"/>
              <a:t>、</a:t>
            </a:r>
            <a:r>
              <a:rPr lang="en-US" altLang="en-US" sz="2000"/>
              <a:t>脑血管结构异常；</a:t>
            </a:r>
          </a:p>
          <a:p>
            <a:pPr eaLnBrk="1" hangingPunct="1">
              <a:lnSpc>
                <a:spcPct val="80000"/>
              </a:lnSpc>
            </a:pPr>
            <a:r>
              <a:rPr lang="en-US" altLang="en-US" sz="2000"/>
              <a:t>（</a:t>
            </a:r>
            <a:r>
              <a:rPr lang="en-US" altLang="zh-CN" sz="2000"/>
              <a:t>3</a:t>
            </a:r>
            <a:r>
              <a:rPr lang="en-US" altLang="en-US" sz="2000"/>
              <a:t>）</a:t>
            </a:r>
            <a:r>
              <a:rPr lang="zh-CN" altLang="en-US" sz="2000"/>
              <a:t>近</a:t>
            </a:r>
            <a:r>
              <a:rPr lang="en-US" altLang="zh-CN" sz="2000"/>
              <a:t>6</a:t>
            </a:r>
            <a:r>
              <a:rPr lang="en-US" altLang="en-US" sz="2000"/>
              <a:t>个月内</a:t>
            </a:r>
            <a:r>
              <a:rPr lang="zh-CN" altLang="en-US" sz="2000"/>
              <a:t>发生过</a:t>
            </a:r>
            <a:r>
              <a:rPr lang="en-US" altLang="en-US" sz="2000"/>
              <a:t>缺血性卒中 ；</a:t>
            </a:r>
          </a:p>
          <a:p>
            <a:pPr eaLnBrk="1" hangingPunct="1">
              <a:lnSpc>
                <a:spcPct val="80000"/>
              </a:lnSpc>
            </a:pPr>
            <a:r>
              <a:rPr lang="en-US" altLang="en-US" sz="2000"/>
              <a:t>（</a:t>
            </a:r>
            <a:r>
              <a:rPr lang="en-US" altLang="zh-CN" sz="2000"/>
              <a:t>4</a:t>
            </a:r>
            <a:r>
              <a:rPr lang="en-US" altLang="en-US" sz="2000"/>
              <a:t>）</a:t>
            </a:r>
            <a:r>
              <a:rPr lang="zh-CN" altLang="en-US" sz="2000"/>
              <a:t>近</a:t>
            </a:r>
            <a:r>
              <a:rPr lang="en-US" altLang="zh-CN" sz="2000"/>
              <a:t>1</a:t>
            </a:r>
            <a:r>
              <a:rPr lang="zh-CN" altLang="en-US" sz="2000"/>
              <a:t>月内有严重创伤、手术、头部损伤、胃肠道出血</a:t>
            </a:r>
            <a:r>
              <a:rPr lang="en-US" altLang="en-US" sz="2000"/>
              <a:t>；</a:t>
            </a:r>
          </a:p>
          <a:p>
            <a:pPr eaLnBrk="1" hangingPunct="1">
              <a:lnSpc>
                <a:spcPct val="80000"/>
              </a:lnSpc>
            </a:pPr>
            <a:r>
              <a:rPr lang="en-US" altLang="en-US" sz="2000"/>
              <a:t>（</a:t>
            </a:r>
            <a:r>
              <a:rPr lang="en-US" altLang="zh-CN" sz="2000"/>
              <a:t>5</a:t>
            </a:r>
            <a:r>
              <a:rPr lang="en-US" altLang="en-US" sz="2000"/>
              <a:t>）可疑主动脉夹层；</a:t>
            </a:r>
          </a:p>
          <a:p>
            <a:pPr eaLnBrk="1" hangingPunct="1">
              <a:lnSpc>
                <a:spcPct val="80000"/>
              </a:lnSpc>
            </a:pPr>
            <a:r>
              <a:rPr lang="en-US" altLang="en-US" sz="2000"/>
              <a:t>（</a:t>
            </a:r>
            <a:r>
              <a:rPr lang="en-US" altLang="zh-CN" sz="2000"/>
              <a:t>6</a:t>
            </a:r>
            <a:r>
              <a:rPr lang="en-US" altLang="en-US" sz="2000"/>
              <a:t>）活动性出血或出血素质（不包括月经来潮）；</a:t>
            </a:r>
          </a:p>
          <a:p>
            <a:pPr eaLnBrk="1" hangingPunct="1">
              <a:lnSpc>
                <a:spcPct val="80000"/>
              </a:lnSpc>
            </a:pPr>
            <a:r>
              <a:rPr lang="en-US" altLang="en-US" sz="2000"/>
              <a:t>（</a:t>
            </a:r>
            <a:r>
              <a:rPr lang="en-US" altLang="zh-CN" sz="2000"/>
              <a:t>7</a:t>
            </a:r>
            <a:r>
              <a:rPr lang="en-US" altLang="en-US" sz="2000"/>
              <a:t>）24</a:t>
            </a:r>
            <a:r>
              <a:rPr lang="en-US" altLang="zh-CN" sz="2000"/>
              <a:t>h</a:t>
            </a:r>
            <a:r>
              <a:rPr lang="zh-CN" altLang="en-US" sz="2000"/>
              <a:t>内接受非可压迫性穿刺术（如肝脏活检腰椎穿刺）</a:t>
            </a:r>
            <a:r>
              <a:rPr lang="en-US" altLang="en-US" sz="2000"/>
              <a:t>；</a:t>
            </a:r>
          </a:p>
          <a:p>
            <a:pPr eaLnBrk="1" hangingPunct="1">
              <a:lnSpc>
                <a:spcPct val="80000"/>
              </a:lnSpc>
            </a:pPr>
            <a:r>
              <a:rPr lang="zh-CN" altLang="en-US" sz="2000"/>
              <a:t>相对禁忌症</a:t>
            </a:r>
            <a:r>
              <a:rPr lang="en-US" altLang="en-US" sz="2000"/>
              <a:t>；</a:t>
            </a:r>
          </a:p>
          <a:p>
            <a:pPr eaLnBrk="1" hangingPunct="1">
              <a:lnSpc>
                <a:spcPct val="80000"/>
              </a:lnSpc>
            </a:pPr>
            <a:r>
              <a:rPr lang="zh-CN" altLang="en-US" sz="2000"/>
              <a:t>（</a:t>
            </a:r>
            <a:r>
              <a:rPr lang="en-US" altLang="zh-CN" sz="2000"/>
              <a:t>1</a:t>
            </a:r>
            <a:r>
              <a:rPr lang="zh-CN" altLang="en-US" sz="2000"/>
              <a:t>）</a:t>
            </a:r>
            <a:r>
              <a:rPr lang="en-US" altLang="zh-CN" sz="2000"/>
              <a:t>6</a:t>
            </a:r>
            <a:r>
              <a:rPr lang="zh-CN" altLang="en-US" sz="2000"/>
              <a:t>个月内有短暂性脑缺血发作；</a:t>
            </a:r>
            <a:endParaRPr lang="en-US" altLang="en-US" sz="2000"/>
          </a:p>
          <a:p>
            <a:pPr eaLnBrk="1" hangingPunct="1">
              <a:lnSpc>
                <a:spcPct val="80000"/>
              </a:lnSpc>
            </a:pPr>
            <a:r>
              <a:rPr lang="en-US" altLang="en-US" sz="2000"/>
              <a:t>（</a:t>
            </a:r>
            <a:r>
              <a:rPr lang="en-US" altLang="zh-CN" sz="2000"/>
              <a:t>2</a:t>
            </a:r>
            <a:r>
              <a:rPr lang="en-US" altLang="en-US" sz="2000"/>
              <a:t>）</a:t>
            </a:r>
            <a:r>
              <a:rPr lang="zh-CN" altLang="en-US" sz="2000"/>
              <a:t>口服抗凝药治疗中；</a:t>
            </a:r>
            <a:endParaRPr lang="en-US" altLang="zh-CN" sz="2000"/>
          </a:p>
          <a:p>
            <a:pPr eaLnBrk="1" hangingPunct="1">
              <a:lnSpc>
                <a:spcPct val="80000"/>
              </a:lnSpc>
              <a:buFont typeface="Wingdings" panose="05000000000000000000" pitchFamily="2" charset="2"/>
              <a:buNone/>
            </a:pPr>
            <a:endParaRPr lang="en-US" altLang="en-US" sz="200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矩形 2">
            <a:extLst>
              <a:ext uri="{FF2B5EF4-FFF2-40B4-BE49-F238E27FC236}">
                <a16:creationId xmlns:a16="http://schemas.microsoft.com/office/drawing/2014/main" id="{F1ABBC20-46F4-48FB-9611-741EC0889B8C}"/>
              </a:ext>
            </a:extLst>
          </p:cNvPr>
          <p:cNvSpPr>
            <a:spLocks noChangeArrowheads="1"/>
          </p:cNvSpPr>
          <p:nvPr/>
        </p:nvSpPr>
        <p:spPr bwMode="auto">
          <a:xfrm>
            <a:off x="611188" y="981075"/>
            <a:ext cx="7993062" cy="5754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Garamond" panose="02020404030301010803" pitchFamily="18" charset="0"/>
                <a:ea typeface="宋体" panose="02010600030101010101" pitchFamily="2" charset="-122"/>
              </a:defRPr>
            </a:lvl1pPr>
            <a:lvl2pPr marL="742950" indent="-285750" eaLnBrk="0" hangingPunct="0">
              <a:defRPr>
                <a:solidFill>
                  <a:schemeClr val="tx1"/>
                </a:solidFill>
                <a:latin typeface="Garamond" panose="02020404030301010803" pitchFamily="18" charset="0"/>
                <a:ea typeface="宋体" panose="02010600030101010101" pitchFamily="2" charset="-122"/>
              </a:defRPr>
            </a:lvl2pPr>
            <a:lvl3pPr marL="1143000" indent="-228600" eaLnBrk="0" hangingPunct="0">
              <a:defRPr>
                <a:solidFill>
                  <a:schemeClr val="tx1"/>
                </a:solidFill>
                <a:latin typeface="Garamond" panose="02020404030301010803" pitchFamily="18" charset="0"/>
                <a:ea typeface="宋体" panose="02010600030101010101" pitchFamily="2" charset="-122"/>
              </a:defRPr>
            </a:lvl3pPr>
            <a:lvl4pPr marL="1600200" indent="-228600" eaLnBrk="0" hangingPunct="0">
              <a:defRPr>
                <a:solidFill>
                  <a:schemeClr val="tx1"/>
                </a:solidFill>
                <a:latin typeface="Garamond" panose="02020404030301010803" pitchFamily="18" charset="0"/>
                <a:ea typeface="宋体" panose="02010600030101010101" pitchFamily="2" charset="-122"/>
              </a:defRPr>
            </a:lvl4pPr>
            <a:lvl5pPr marL="2057400" indent="-228600" eaLnBrk="0" hangingPunct="0">
              <a:defRPr>
                <a:solidFill>
                  <a:schemeClr val="tx1"/>
                </a:solidFill>
                <a:latin typeface="Garamond" panose="02020404030301010803" pitchFamily="18" charset="0"/>
                <a:ea typeface="宋体" panose="02010600030101010101" pitchFamily="2" charset="-122"/>
              </a:defRPr>
            </a:lvl5pPr>
            <a:lvl6pPr marL="2514600" indent="-228600" eaLnBrk="0" fontAlgn="base" hangingPunct="0">
              <a:spcBef>
                <a:spcPct val="0"/>
              </a:spcBef>
              <a:spcAft>
                <a:spcPct val="0"/>
              </a:spcAft>
              <a:buSzPct val="100000"/>
              <a:defRPr>
                <a:solidFill>
                  <a:schemeClr val="tx1"/>
                </a:solidFill>
                <a:latin typeface="Garamond" panose="02020404030301010803" pitchFamily="18" charset="0"/>
                <a:ea typeface="宋体" panose="02010600030101010101" pitchFamily="2" charset="-122"/>
              </a:defRPr>
            </a:lvl6pPr>
            <a:lvl7pPr marL="2971800" indent="-228600" eaLnBrk="0" fontAlgn="base" hangingPunct="0">
              <a:spcBef>
                <a:spcPct val="0"/>
              </a:spcBef>
              <a:spcAft>
                <a:spcPct val="0"/>
              </a:spcAft>
              <a:buSzPct val="100000"/>
              <a:defRPr>
                <a:solidFill>
                  <a:schemeClr val="tx1"/>
                </a:solidFill>
                <a:latin typeface="Garamond" panose="02020404030301010803" pitchFamily="18" charset="0"/>
                <a:ea typeface="宋体" panose="02010600030101010101" pitchFamily="2" charset="-122"/>
              </a:defRPr>
            </a:lvl7pPr>
            <a:lvl8pPr marL="3429000" indent="-228600" eaLnBrk="0" fontAlgn="base" hangingPunct="0">
              <a:spcBef>
                <a:spcPct val="0"/>
              </a:spcBef>
              <a:spcAft>
                <a:spcPct val="0"/>
              </a:spcAft>
              <a:buSzPct val="100000"/>
              <a:defRPr>
                <a:solidFill>
                  <a:schemeClr val="tx1"/>
                </a:solidFill>
                <a:latin typeface="Garamond" panose="02020404030301010803" pitchFamily="18" charset="0"/>
                <a:ea typeface="宋体" panose="02010600030101010101" pitchFamily="2" charset="-122"/>
              </a:defRPr>
            </a:lvl8pPr>
            <a:lvl9pPr marL="3886200" indent="-228600" eaLnBrk="0" fontAlgn="base" hangingPunct="0">
              <a:spcBef>
                <a:spcPct val="0"/>
              </a:spcBef>
              <a:spcAft>
                <a:spcPct val="0"/>
              </a:spcAft>
              <a:buSzPct val="100000"/>
              <a:defRPr>
                <a:solidFill>
                  <a:schemeClr val="tx1"/>
                </a:solidFill>
                <a:latin typeface="Garamond" panose="02020404030301010803" pitchFamily="18" charset="0"/>
                <a:ea typeface="宋体" panose="02010600030101010101" pitchFamily="2" charset="-122"/>
              </a:defRPr>
            </a:lvl9pPr>
          </a:lstStyle>
          <a:p>
            <a:pPr eaLnBrk="1" hangingPunct="1">
              <a:lnSpc>
                <a:spcPct val="80000"/>
              </a:lnSpc>
            </a:pPr>
            <a:r>
              <a:rPr lang="zh-CN" altLang="en-US" sz="2000"/>
              <a:t>（</a:t>
            </a:r>
            <a:r>
              <a:rPr lang="en-US" altLang="en-US" sz="2000"/>
              <a:t>3</a:t>
            </a:r>
            <a:r>
              <a:rPr lang="zh-CN" altLang="en-US" sz="2000"/>
              <a:t>）</a:t>
            </a:r>
            <a:r>
              <a:rPr lang="en-US" altLang="en-US" sz="2000"/>
              <a:t>严重未控制的高血压</a:t>
            </a:r>
            <a:r>
              <a:rPr lang="en-US" altLang="zh-CN" sz="2000"/>
              <a:t>[</a:t>
            </a:r>
            <a:r>
              <a:rPr lang="en-US" altLang="en-US" sz="2000"/>
              <a:t>收缩压＞</a:t>
            </a:r>
            <a:r>
              <a:rPr lang="en-US" altLang="zh-CN" sz="2000"/>
              <a:t>180 mmHg</a:t>
            </a:r>
            <a:r>
              <a:rPr lang="en-US" altLang="en-US" sz="2000"/>
              <a:t>和（或）舒张压＞</a:t>
            </a:r>
            <a:r>
              <a:rPr lang="en-US" altLang="zh-CN" sz="2000"/>
              <a:t>110 </a:t>
            </a:r>
          </a:p>
          <a:p>
            <a:pPr eaLnBrk="1" hangingPunct="1">
              <a:lnSpc>
                <a:spcPct val="80000"/>
              </a:lnSpc>
              <a:buFont typeface="Wingdings" panose="05000000000000000000" pitchFamily="2" charset="2"/>
              <a:buNone/>
            </a:pPr>
            <a:r>
              <a:rPr lang="en-US" altLang="zh-CN" sz="2000"/>
              <a:t>               mmHg</a:t>
            </a:r>
            <a:r>
              <a:rPr lang="en-US" altLang="en-US" sz="2000"/>
              <a:t>，对紧急治疗无反应</a:t>
            </a:r>
            <a:r>
              <a:rPr lang="en-US" altLang="zh-CN" sz="2000"/>
              <a:t>]</a:t>
            </a:r>
            <a:r>
              <a:rPr lang="en-US" altLang="en-US" sz="2000"/>
              <a:t>。</a:t>
            </a:r>
          </a:p>
          <a:p>
            <a:pPr eaLnBrk="1" hangingPunct="1">
              <a:lnSpc>
                <a:spcPct val="80000"/>
              </a:lnSpc>
              <a:buFont typeface="Wingdings" panose="05000000000000000000" pitchFamily="2" charset="2"/>
              <a:buNone/>
            </a:pPr>
            <a:r>
              <a:rPr lang="zh-CN" altLang="en-US" sz="2000"/>
              <a:t>（</a:t>
            </a:r>
            <a:r>
              <a:rPr lang="en-US" altLang="zh-CN" sz="2000"/>
              <a:t>4</a:t>
            </a:r>
            <a:r>
              <a:rPr lang="zh-CN" altLang="en-US" sz="2000"/>
              <a:t>）晚期肝脏疾病；</a:t>
            </a:r>
            <a:endParaRPr lang="en-US" altLang="zh-CN" sz="2000"/>
          </a:p>
          <a:p>
            <a:pPr eaLnBrk="1" hangingPunct="1">
              <a:lnSpc>
                <a:spcPct val="80000"/>
              </a:lnSpc>
              <a:buFont typeface="Wingdings" panose="05000000000000000000" pitchFamily="2" charset="2"/>
              <a:buNone/>
            </a:pPr>
            <a:r>
              <a:rPr lang="zh-CN" altLang="en-US" sz="2000"/>
              <a:t>（</a:t>
            </a:r>
            <a:r>
              <a:rPr lang="en-US" altLang="zh-CN" sz="2000"/>
              <a:t>5</a:t>
            </a:r>
            <a:r>
              <a:rPr lang="zh-CN" altLang="en-US" sz="2000"/>
              <a:t>）感染性心内膜炎；</a:t>
            </a:r>
            <a:endParaRPr lang="en-US" altLang="zh-CN" sz="2000"/>
          </a:p>
          <a:p>
            <a:pPr eaLnBrk="1" hangingPunct="1">
              <a:lnSpc>
                <a:spcPct val="80000"/>
              </a:lnSpc>
              <a:buFont typeface="Wingdings" panose="05000000000000000000" pitchFamily="2" charset="2"/>
              <a:buNone/>
            </a:pPr>
            <a:r>
              <a:rPr lang="zh-CN" altLang="en-US" sz="2000"/>
              <a:t>（</a:t>
            </a:r>
            <a:r>
              <a:rPr lang="en-US" altLang="zh-CN" sz="2000"/>
              <a:t>6</a:t>
            </a:r>
            <a:r>
              <a:rPr lang="zh-CN" altLang="en-US" sz="2000"/>
              <a:t>）活动性消化性溃疡长时间或有创兴复苏。</a:t>
            </a:r>
            <a:endParaRPr lang="en-US" altLang="en-US" sz="2000"/>
          </a:p>
          <a:p>
            <a:pPr eaLnBrk="1" hangingPunct="1">
              <a:lnSpc>
                <a:spcPct val="80000"/>
              </a:lnSpc>
              <a:buFont typeface="Wingdings" panose="05000000000000000000" pitchFamily="2" charset="2"/>
              <a:buNone/>
            </a:pPr>
            <a:endParaRPr lang="en-US" altLang="en-US"/>
          </a:p>
          <a:p>
            <a:pPr eaLnBrk="1" hangingPunct="1">
              <a:lnSpc>
                <a:spcPct val="80000"/>
              </a:lnSpc>
              <a:buFont typeface="Wingdings" panose="05000000000000000000" pitchFamily="2" charset="2"/>
              <a:buNone/>
            </a:pPr>
            <a:endParaRPr lang="en-US" altLang="en-US"/>
          </a:p>
          <a:p>
            <a:pPr eaLnBrk="1" hangingPunct="1">
              <a:lnSpc>
                <a:spcPct val="80000"/>
              </a:lnSpc>
              <a:buFont typeface="Wingdings" panose="05000000000000000000" pitchFamily="2" charset="2"/>
              <a:buNone/>
            </a:pPr>
            <a:endParaRPr lang="en-US" altLang="en-US"/>
          </a:p>
          <a:p>
            <a:pPr eaLnBrk="1" hangingPunct="1">
              <a:lnSpc>
                <a:spcPct val="80000"/>
              </a:lnSpc>
              <a:buFont typeface="Wingdings" panose="05000000000000000000" pitchFamily="2" charset="2"/>
              <a:buNone/>
            </a:pPr>
            <a:endParaRPr lang="en-US" altLang="en-US"/>
          </a:p>
          <a:p>
            <a:pPr eaLnBrk="1" hangingPunct="1">
              <a:lnSpc>
                <a:spcPct val="80000"/>
              </a:lnSpc>
              <a:buFont typeface="Wingdings" panose="05000000000000000000" pitchFamily="2" charset="2"/>
              <a:buNone/>
            </a:pPr>
            <a:endParaRPr lang="en-US" altLang="en-US"/>
          </a:p>
          <a:p>
            <a:pPr eaLnBrk="1" hangingPunct="1">
              <a:lnSpc>
                <a:spcPct val="80000"/>
              </a:lnSpc>
              <a:buFont typeface="Wingdings" panose="05000000000000000000" pitchFamily="2" charset="2"/>
              <a:buNone/>
            </a:pPr>
            <a:endParaRPr lang="en-US" altLang="en-US"/>
          </a:p>
          <a:p>
            <a:pPr eaLnBrk="1" hangingPunct="1">
              <a:lnSpc>
                <a:spcPct val="80000"/>
              </a:lnSpc>
              <a:buFont typeface="Wingdings" panose="05000000000000000000" pitchFamily="2" charset="2"/>
              <a:buNone/>
            </a:pPr>
            <a:endParaRPr lang="en-US" altLang="en-US"/>
          </a:p>
          <a:p>
            <a:pPr eaLnBrk="1" hangingPunct="1">
              <a:lnSpc>
                <a:spcPct val="80000"/>
              </a:lnSpc>
              <a:buFont typeface="Wingdings" panose="05000000000000000000" pitchFamily="2" charset="2"/>
              <a:buNone/>
            </a:pPr>
            <a:endParaRPr lang="en-US" altLang="en-US"/>
          </a:p>
          <a:p>
            <a:pPr eaLnBrk="1" hangingPunct="1">
              <a:lnSpc>
                <a:spcPct val="80000"/>
              </a:lnSpc>
              <a:buFont typeface="Wingdings" panose="05000000000000000000" pitchFamily="2" charset="2"/>
              <a:buNone/>
            </a:pPr>
            <a:endParaRPr lang="en-US" altLang="en-US"/>
          </a:p>
          <a:p>
            <a:pPr eaLnBrk="1" hangingPunct="1">
              <a:lnSpc>
                <a:spcPct val="80000"/>
              </a:lnSpc>
              <a:buFont typeface="Wingdings" panose="05000000000000000000" pitchFamily="2" charset="2"/>
              <a:buNone/>
            </a:pPr>
            <a:endParaRPr lang="en-US" altLang="en-US"/>
          </a:p>
          <a:p>
            <a:pPr eaLnBrk="1" hangingPunct="1">
              <a:lnSpc>
                <a:spcPct val="80000"/>
              </a:lnSpc>
              <a:buFont typeface="Wingdings" panose="05000000000000000000" pitchFamily="2" charset="2"/>
              <a:buNone/>
            </a:pPr>
            <a:endParaRPr lang="en-US" altLang="en-US"/>
          </a:p>
          <a:p>
            <a:pPr eaLnBrk="1" hangingPunct="1">
              <a:lnSpc>
                <a:spcPct val="80000"/>
              </a:lnSpc>
              <a:buFont typeface="Wingdings" panose="05000000000000000000" pitchFamily="2" charset="2"/>
              <a:buNone/>
            </a:pPr>
            <a:endParaRPr lang="en-US" altLang="en-US"/>
          </a:p>
          <a:p>
            <a:pPr eaLnBrk="1" hangingPunct="1">
              <a:lnSpc>
                <a:spcPct val="80000"/>
              </a:lnSpc>
              <a:buFont typeface="Wingdings" panose="05000000000000000000" pitchFamily="2" charset="2"/>
              <a:buNone/>
            </a:pPr>
            <a:endParaRPr lang="en-US" altLang="en-US"/>
          </a:p>
          <a:p>
            <a:pPr eaLnBrk="1" hangingPunct="1">
              <a:lnSpc>
                <a:spcPct val="80000"/>
              </a:lnSpc>
              <a:buFont typeface="Wingdings" panose="05000000000000000000" pitchFamily="2" charset="2"/>
              <a:buNone/>
            </a:pPr>
            <a:endParaRPr lang="en-US" altLang="en-US"/>
          </a:p>
          <a:p>
            <a:pPr eaLnBrk="1" hangingPunct="1">
              <a:lnSpc>
                <a:spcPct val="80000"/>
              </a:lnSpc>
              <a:buFont typeface="Wingdings" panose="05000000000000000000" pitchFamily="2" charset="2"/>
              <a:buNone/>
            </a:pPr>
            <a:endParaRPr lang="en-US" altLang="en-US"/>
          </a:p>
          <a:p>
            <a:pPr eaLnBrk="1" hangingPunct="1">
              <a:lnSpc>
                <a:spcPct val="80000"/>
              </a:lnSpc>
              <a:buFont typeface="Wingdings" panose="05000000000000000000" pitchFamily="2" charset="2"/>
              <a:buNone/>
            </a:pPr>
            <a:endParaRPr lang="en-US" altLang="en-US"/>
          </a:p>
          <a:p>
            <a:pPr eaLnBrk="1" hangingPunct="1">
              <a:lnSpc>
                <a:spcPct val="80000"/>
              </a:lnSpc>
              <a:buFont typeface="Wingdings" panose="05000000000000000000" pitchFamily="2" charset="2"/>
              <a:buNone/>
            </a:pPr>
            <a:endParaRPr lang="en-US" altLang="en-US"/>
          </a:p>
          <a:p>
            <a:pPr eaLnBrk="1" hangingPunct="1">
              <a:lnSpc>
                <a:spcPct val="80000"/>
              </a:lnSpc>
              <a:buFont typeface="Wingdings" panose="05000000000000000000" pitchFamily="2" charset="2"/>
              <a:buNone/>
            </a:pPr>
            <a:endParaRPr lang="en-US" altLang="en-US"/>
          </a:p>
          <a:p>
            <a:pPr eaLnBrk="1" hangingPunct="1">
              <a:lnSpc>
                <a:spcPct val="80000"/>
              </a:lnSpc>
              <a:buFont typeface="Wingdings" panose="05000000000000000000" pitchFamily="2" charset="2"/>
              <a:buNone/>
            </a:pPr>
            <a:endParaRPr lang="en-US" altLang="en-US"/>
          </a:p>
          <a:p>
            <a:pPr eaLnBrk="1" hangingPunct="1">
              <a:lnSpc>
                <a:spcPct val="80000"/>
              </a:lnSpc>
              <a:buFont typeface="Wingdings" panose="05000000000000000000" pitchFamily="2" charset="2"/>
              <a:buNone/>
            </a:pPr>
            <a:endParaRPr lang="en-US" altLang="en-US"/>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矩形 1">
            <a:extLst>
              <a:ext uri="{FF2B5EF4-FFF2-40B4-BE49-F238E27FC236}">
                <a16:creationId xmlns:a16="http://schemas.microsoft.com/office/drawing/2014/main" id="{027CF5EC-A4CF-40E5-BE58-2ED79E3A6FE6}"/>
              </a:ext>
            </a:extLst>
          </p:cNvPr>
          <p:cNvSpPr>
            <a:spLocks noChangeArrowheads="1"/>
          </p:cNvSpPr>
          <p:nvPr/>
        </p:nvSpPr>
        <p:spPr bwMode="auto">
          <a:xfrm>
            <a:off x="611188" y="1268413"/>
            <a:ext cx="7489825" cy="4308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Garamond" panose="02020404030301010803" pitchFamily="18" charset="0"/>
                <a:ea typeface="宋体" panose="02010600030101010101" pitchFamily="2" charset="-122"/>
              </a:defRPr>
            </a:lvl1pPr>
            <a:lvl2pPr marL="742950" indent="-285750" eaLnBrk="0" hangingPunct="0">
              <a:defRPr>
                <a:solidFill>
                  <a:schemeClr val="tx1"/>
                </a:solidFill>
                <a:latin typeface="Garamond" panose="02020404030301010803" pitchFamily="18" charset="0"/>
                <a:ea typeface="宋体" panose="02010600030101010101" pitchFamily="2" charset="-122"/>
              </a:defRPr>
            </a:lvl2pPr>
            <a:lvl3pPr marL="1143000" indent="-228600" eaLnBrk="0" hangingPunct="0">
              <a:defRPr>
                <a:solidFill>
                  <a:schemeClr val="tx1"/>
                </a:solidFill>
                <a:latin typeface="Garamond" panose="02020404030301010803" pitchFamily="18" charset="0"/>
                <a:ea typeface="宋体" panose="02010600030101010101" pitchFamily="2" charset="-122"/>
              </a:defRPr>
            </a:lvl3pPr>
            <a:lvl4pPr marL="1600200" indent="-228600" eaLnBrk="0" hangingPunct="0">
              <a:defRPr>
                <a:solidFill>
                  <a:schemeClr val="tx1"/>
                </a:solidFill>
                <a:latin typeface="Garamond" panose="02020404030301010803" pitchFamily="18" charset="0"/>
                <a:ea typeface="宋体" panose="02010600030101010101" pitchFamily="2" charset="-122"/>
              </a:defRPr>
            </a:lvl4pPr>
            <a:lvl5pPr marL="2057400" indent="-228600" eaLnBrk="0" hangingPunct="0">
              <a:defRPr>
                <a:solidFill>
                  <a:schemeClr val="tx1"/>
                </a:solidFill>
                <a:latin typeface="Garamond" panose="02020404030301010803" pitchFamily="18" charset="0"/>
                <a:ea typeface="宋体" panose="02010600030101010101" pitchFamily="2" charset="-122"/>
              </a:defRPr>
            </a:lvl5pPr>
            <a:lvl6pPr marL="2514600" indent="-228600" eaLnBrk="0" fontAlgn="base" hangingPunct="0">
              <a:spcBef>
                <a:spcPct val="0"/>
              </a:spcBef>
              <a:spcAft>
                <a:spcPct val="0"/>
              </a:spcAft>
              <a:buSzPct val="100000"/>
              <a:defRPr>
                <a:solidFill>
                  <a:schemeClr val="tx1"/>
                </a:solidFill>
                <a:latin typeface="Garamond" panose="02020404030301010803" pitchFamily="18" charset="0"/>
                <a:ea typeface="宋体" panose="02010600030101010101" pitchFamily="2" charset="-122"/>
              </a:defRPr>
            </a:lvl6pPr>
            <a:lvl7pPr marL="2971800" indent="-228600" eaLnBrk="0" fontAlgn="base" hangingPunct="0">
              <a:spcBef>
                <a:spcPct val="0"/>
              </a:spcBef>
              <a:spcAft>
                <a:spcPct val="0"/>
              </a:spcAft>
              <a:buSzPct val="100000"/>
              <a:defRPr>
                <a:solidFill>
                  <a:schemeClr val="tx1"/>
                </a:solidFill>
                <a:latin typeface="Garamond" panose="02020404030301010803" pitchFamily="18" charset="0"/>
                <a:ea typeface="宋体" panose="02010600030101010101" pitchFamily="2" charset="-122"/>
              </a:defRPr>
            </a:lvl7pPr>
            <a:lvl8pPr marL="3429000" indent="-228600" eaLnBrk="0" fontAlgn="base" hangingPunct="0">
              <a:spcBef>
                <a:spcPct val="0"/>
              </a:spcBef>
              <a:spcAft>
                <a:spcPct val="0"/>
              </a:spcAft>
              <a:buSzPct val="100000"/>
              <a:defRPr>
                <a:solidFill>
                  <a:schemeClr val="tx1"/>
                </a:solidFill>
                <a:latin typeface="Garamond" panose="02020404030301010803" pitchFamily="18" charset="0"/>
                <a:ea typeface="宋体" panose="02010600030101010101" pitchFamily="2" charset="-122"/>
              </a:defRPr>
            </a:lvl8pPr>
            <a:lvl9pPr marL="3886200" indent="-228600" eaLnBrk="0" fontAlgn="base" hangingPunct="0">
              <a:spcBef>
                <a:spcPct val="0"/>
              </a:spcBef>
              <a:spcAft>
                <a:spcPct val="0"/>
              </a:spcAft>
              <a:buSzPct val="100000"/>
              <a:defRPr>
                <a:solidFill>
                  <a:schemeClr val="tx1"/>
                </a:solidFill>
                <a:latin typeface="Garamond" panose="02020404030301010803" pitchFamily="18" charset="0"/>
                <a:ea typeface="宋体" panose="02010600030101010101" pitchFamily="2" charset="-122"/>
              </a:defRPr>
            </a:lvl9pPr>
          </a:lstStyle>
          <a:p>
            <a:pPr eaLnBrk="1" hangingPunct="1"/>
            <a:r>
              <a:rPr lang="en-US" altLang="zh-CN" sz="2000">
                <a:solidFill>
                  <a:srgbClr val="C00000"/>
                </a:solidFill>
              </a:rPr>
              <a:t>1</a:t>
            </a:r>
            <a:r>
              <a:rPr lang="en-US" altLang="zh-CN" sz="2000"/>
              <a:t>.</a:t>
            </a:r>
            <a:r>
              <a:rPr lang="zh-CN" altLang="zh-CN" sz="2000"/>
              <a:t>尿激酶：</a:t>
            </a:r>
            <a:r>
              <a:rPr lang="en-US" altLang="zh-CN" sz="2000"/>
              <a:t>150</a:t>
            </a:r>
            <a:r>
              <a:rPr lang="zh-CN" altLang="zh-CN" sz="2000"/>
              <a:t>万</a:t>
            </a:r>
            <a:r>
              <a:rPr lang="en-US" altLang="zh-CN" sz="2000"/>
              <a:t>U+100ml</a:t>
            </a:r>
            <a:r>
              <a:rPr lang="zh-CN" altLang="zh-CN" sz="2000"/>
              <a:t>生理盐水（</a:t>
            </a:r>
            <a:r>
              <a:rPr lang="en-US" altLang="zh-CN" sz="2000"/>
              <a:t>30min</a:t>
            </a:r>
            <a:r>
              <a:rPr lang="zh-CN" altLang="zh-CN" sz="2000"/>
              <a:t>内静滴）</a:t>
            </a:r>
            <a:endParaRPr lang="en-US" altLang="zh-CN" sz="2000"/>
          </a:p>
          <a:p>
            <a:pPr eaLnBrk="1" hangingPunct="1"/>
            <a:r>
              <a:rPr lang="en-US" altLang="zh-CN" sz="2000">
                <a:solidFill>
                  <a:srgbClr val="C00000"/>
                </a:solidFill>
              </a:rPr>
              <a:t>2</a:t>
            </a:r>
            <a:r>
              <a:rPr lang="en-US" altLang="zh-CN" sz="2000"/>
              <a:t>.</a:t>
            </a:r>
            <a:r>
              <a:rPr lang="zh-CN" altLang="zh-CN" sz="2000"/>
              <a:t>阿替普酶：</a:t>
            </a:r>
            <a:endParaRPr lang="en-US" altLang="zh-CN" sz="2000"/>
          </a:p>
          <a:p>
            <a:pPr eaLnBrk="1" hangingPunct="1"/>
            <a:r>
              <a:rPr lang="zh-CN" altLang="zh-CN" sz="2000"/>
              <a:t>首先：</a:t>
            </a:r>
            <a:r>
              <a:rPr lang="en-US" altLang="zh-CN" sz="2000"/>
              <a:t>15mg  iv</a:t>
            </a:r>
            <a:r>
              <a:rPr lang="zh-CN" altLang="zh-CN" sz="2000"/>
              <a:t>，</a:t>
            </a:r>
          </a:p>
          <a:p>
            <a:pPr eaLnBrk="1" hangingPunct="1"/>
            <a:r>
              <a:rPr lang="zh-CN" altLang="zh-CN" sz="2000"/>
              <a:t>然后：</a:t>
            </a:r>
            <a:r>
              <a:rPr lang="en-US" altLang="zh-CN" sz="2000"/>
              <a:t>0.75mg/kg</a:t>
            </a:r>
            <a:r>
              <a:rPr lang="zh-CN" altLang="zh-CN" sz="2000"/>
              <a:t>，静滴</a:t>
            </a:r>
            <a:r>
              <a:rPr lang="en-US" altLang="zh-CN" sz="2000"/>
              <a:t>30min</a:t>
            </a:r>
            <a:r>
              <a:rPr lang="zh-CN" altLang="zh-CN" sz="2000"/>
              <a:t>（≤</a:t>
            </a:r>
            <a:r>
              <a:rPr lang="en-US" altLang="zh-CN" sz="2000"/>
              <a:t>50mg</a:t>
            </a:r>
            <a:r>
              <a:rPr lang="zh-CN" altLang="zh-CN" sz="2000"/>
              <a:t>）</a:t>
            </a:r>
          </a:p>
          <a:p>
            <a:pPr eaLnBrk="1" hangingPunct="1"/>
            <a:r>
              <a:rPr lang="zh-CN" altLang="zh-CN" sz="2000"/>
              <a:t>最后：</a:t>
            </a:r>
            <a:r>
              <a:rPr lang="en-US" altLang="zh-CN" sz="2000"/>
              <a:t>0.5mmg/kg</a:t>
            </a:r>
            <a:r>
              <a:rPr lang="zh-CN" altLang="zh-CN" sz="2000"/>
              <a:t>，静滴</a:t>
            </a:r>
            <a:r>
              <a:rPr lang="en-US" altLang="zh-CN" sz="2000"/>
              <a:t>60min</a:t>
            </a:r>
            <a:r>
              <a:rPr lang="zh-CN" altLang="zh-CN" sz="2000"/>
              <a:t>（≤</a:t>
            </a:r>
            <a:r>
              <a:rPr lang="en-US" altLang="zh-CN" sz="2000"/>
              <a:t>35mg</a:t>
            </a:r>
            <a:r>
              <a:rPr lang="zh-CN" altLang="zh-CN" sz="2000"/>
              <a:t>）</a:t>
            </a:r>
          </a:p>
          <a:p>
            <a:pPr eaLnBrk="1" hangingPunct="1"/>
            <a:r>
              <a:rPr lang="en-US" altLang="zh-CN" sz="2000"/>
              <a:t> ≥75</a:t>
            </a:r>
            <a:r>
              <a:rPr lang="zh-CN" altLang="en-US" sz="2000"/>
              <a:t>岁，予</a:t>
            </a:r>
            <a:r>
              <a:rPr lang="zh-CN" altLang="zh-CN" sz="2000"/>
              <a:t>半量给药：</a:t>
            </a:r>
            <a:r>
              <a:rPr lang="en-US" altLang="zh-CN" sz="2000"/>
              <a:t>50mg+</a:t>
            </a:r>
            <a:r>
              <a:rPr lang="zh-CN" altLang="zh-CN" sz="2000"/>
              <a:t>专用溶剂</a:t>
            </a:r>
            <a:r>
              <a:rPr lang="en-US" altLang="zh-CN" sz="2000"/>
              <a:t>50ml</a:t>
            </a:r>
            <a:r>
              <a:rPr lang="zh-CN" altLang="zh-CN" sz="2000"/>
              <a:t>；首先静推</a:t>
            </a:r>
            <a:r>
              <a:rPr lang="en-US" altLang="zh-CN" sz="2000"/>
              <a:t>8mg</a:t>
            </a:r>
            <a:r>
              <a:rPr lang="zh-CN" altLang="zh-CN" sz="2000"/>
              <a:t>，其余</a:t>
            </a:r>
            <a:r>
              <a:rPr lang="en-US" altLang="zh-CN" sz="2000"/>
              <a:t>42mg</a:t>
            </a:r>
            <a:r>
              <a:rPr lang="zh-CN" altLang="zh-CN" sz="2000"/>
              <a:t>于</a:t>
            </a:r>
            <a:r>
              <a:rPr lang="en-US" altLang="zh-CN" sz="2000"/>
              <a:t>90min</a:t>
            </a:r>
            <a:r>
              <a:rPr lang="zh-CN" altLang="zh-CN" sz="2000"/>
              <a:t>滴完</a:t>
            </a:r>
            <a:r>
              <a:rPr lang="zh-CN" altLang="en-US" sz="2000"/>
              <a:t>。（阿替普酶为选择性激活纤溶酶原，对全身纤溶活性影响较小，无抗原性，但其半衰期短，为防止</a:t>
            </a:r>
            <a:r>
              <a:rPr lang="en-US" altLang="zh-CN" sz="2000"/>
              <a:t>IRA</a:t>
            </a:r>
            <a:r>
              <a:rPr lang="zh-CN" altLang="en-US" sz="2000"/>
              <a:t>再阻塞需联合应用肝素</a:t>
            </a:r>
            <a:r>
              <a:rPr lang="en-US" altLang="zh-CN" sz="2000"/>
              <a:t>24-48h</a:t>
            </a:r>
            <a:r>
              <a:rPr lang="zh-CN" altLang="en-US" sz="2000"/>
              <a:t>）</a:t>
            </a:r>
            <a:endParaRPr lang="en-US" altLang="zh-CN" sz="2000"/>
          </a:p>
          <a:p>
            <a:pPr eaLnBrk="1" hangingPunct="1"/>
            <a:r>
              <a:rPr lang="zh-CN" altLang="en-US" sz="2000" b="1">
                <a:solidFill>
                  <a:srgbClr val="FF0000"/>
                </a:solidFill>
              </a:rPr>
              <a:t>使用</a:t>
            </a:r>
            <a:r>
              <a:rPr lang="en-US" altLang="zh-CN" sz="2000" b="1">
                <a:solidFill>
                  <a:srgbClr val="FF0000"/>
                </a:solidFill>
              </a:rPr>
              <a:t>rt-PA</a:t>
            </a:r>
            <a:r>
              <a:rPr lang="zh-CN" altLang="en-US" sz="2000" b="1">
                <a:solidFill>
                  <a:srgbClr val="FF0000"/>
                </a:solidFill>
              </a:rPr>
              <a:t>溶栓前普通肝素</a:t>
            </a:r>
            <a:r>
              <a:rPr lang="en-US" altLang="zh-CN" sz="2000" b="1">
                <a:solidFill>
                  <a:srgbClr val="FF0000"/>
                </a:solidFill>
              </a:rPr>
              <a:t>4000-5000U</a:t>
            </a:r>
            <a:r>
              <a:rPr lang="zh-CN" altLang="en-US" sz="2000" b="1">
                <a:solidFill>
                  <a:srgbClr val="FF0000"/>
                </a:solidFill>
              </a:rPr>
              <a:t>静推，溶栓后每小时</a:t>
            </a:r>
            <a:r>
              <a:rPr lang="en-US" altLang="zh-CN" sz="2000" b="1">
                <a:solidFill>
                  <a:srgbClr val="FF0000"/>
                </a:solidFill>
              </a:rPr>
              <a:t>1000U</a:t>
            </a:r>
            <a:r>
              <a:rPr lang="zh-CN" altLang="en-US" sz="2000" b="1">
                <a:solidFill>
                  <a:srgbClr val="FF0000"/>
                </a:solidFill>
              </a:rPr>
              <a:t>静推，监测</a:t>
            </a:r>
            <a:r>
              <a:rPr lang="en-US" altLang="zh-CN" sz="2000" b="1">
                <a:solidFill>
                  <a:srgbClr val="FF0000"/>
                </a:solidFill>
              </a:rPr>
              <a:t>APPT</a:t>
            </a:r>
            <a:r>
              <a:rPr lang="zh-CN" altLang="en-US" sz="2000" b="1">
                <a:solidFill>
                  <a:srgbClr val="FF0000"/>
                </a:solidFill>
              </a:rPr>
              <a:t>维持在</a:t>
            </a:r>
            <a:r>
              <a:rPr lang="en-US" altLang="zh-CN" sz="2000" b="1">
                <a:solidFill>
                  <a:srgbClr val="FF0000"/>
                </a:solidFill>
              </a:rPr>
              <a:t>50-70s</a:t>
            </a:r>
            <a:r>
              <a:rPr lang="zh-CN" altLang="en-US" sz="2000" b="1">
                <a:solidFill>
                  <a:srgbClr val="FF0000"/>
                </a:solidFill>
              </a:rPr>
              <a:t>。</a:t>
            </a:r>
            <a:endParaRPr lang="en-US" altLang="zh-CN" sz="2000" b="1">
              <a:solidFill>
                <a:srgbClr val="FF0000"/>
              </a:solidFill>
            </a:endParaRPr>
          </a:p>
          <a:p>
            <a:pPr eaLnBrk="1" hangingPunct="1"/>
            <a:r>
              <a:rPr lang="zh-CN" altLang="en-US" b="1">
                <a:solidFill>
                  <a:srgbClr val="FF0000"/>
                </a:solidFill>
              </a:rPr>
              <a:t>使用尿激酶溶栓，溶栓后</a:t>
            </a:r>
            <a:r>
              <a:rPr lang="en-US" altLang="zh-CN" b="1">
                <a:solidFill>
                  <a:srgbClr val="FF0000"/>
                </a:solidFill>
              </a:rPr>
              <a:t>12h</a:t>
            </a:r>
            <a:r>
              <a:rPr lang="zh-CN" altLang="zh-CN" b="1">
                <a:solidFill>
                  <a:srgbClr val="FF0000"/>
                </a:solidFill>
              </a:rPr>
              <a:t>后</a:t>
            </a:r>
            <a:r>
              <a:rPr lang="zh-CN" altLang="en-US" b="1">
                <a:solidFill>
                  <a:srgbClr val="FF0000"/>
                </a:solidFill>
              </a:rPr>
              <a:t>低</a:t>
            </a:r>
            <a:r>
              <a:rPr lang="zh-CN" altLang="zh-CN" b="1">
                <a:solidFill>
                  <a:srgbClr val="FF0000"/>
                </a:solidFill>
              </a:rPr>
              <a:t>分子肝素</a:t>
            </a:r>
            <a:r>
              <a:rPr lang="en-US" altLang="zh-CN" b="1">
                <a:solidFill>
                  <a:srgbClr val="FF0000"/>
                </a:solidFill>
              </a:rPr>
              <a:t> 5000IU </a:t>
            </a:r>
            <a:r>
              <a:rPr lang="zh-CN" altLang="zh-CN" b="1">
                <a:solidFill>
                  <a:srgbClr val="FF0000"/>
                </a:solidFill>
              </a:rPr>
              <a:t>皮下注射</a:t>
            </a:r>
            <a:r>
              <a:rPr lang="en-US" altLang="zh-CN" b="1">
                <a:solidFill>
                  <a:srgbClr val="FF0000"/>
                </a:solidFill>
              </a:rPr>
              <a:t>q12h</a:t>
            </a:r>
            <a:r>
              <a:rPr lang="zh-CN" altLang="zh-CN" b="1">
                <a:solidFill>
                  <a:srgbClr val="FF0000"/>
                </a:solidFill>
              </a:rPr>
              <a:t>╳</a:t>
            </a:r>
            <a:r>
              <a:rPr lang="en-US" altLang="zh-CN" b="1">
                <a:solidFill>
                  <a:srgbClr val="FF0000"/>
                </a:solidFill>
              </a:rPr>
              <a:t>3-5</a:t>
            </a:r>
            <a:r>
              <a:rPr lang="zh-CN" altLang="zh-CN" b="1">
                <a:solidFill>
                  <a:srgbClr val="FF0000"/>
                </a:solidFill>
              </a:rPr>
              <a:t>天</a:t>
            </a:r>
            <a:r>
              <a:rPr lang="zh-CN" altLang="en-US" b="1">
                <a:solidFill>
                  <a:srgbClr val="FF0000"/>
                </a:solidFill>
              </a:rPr>
              <a:t>（实用内科学</a:t>
            </a:r>
            <a:r>
              <a:rPr lang="en-US" altLang="zh-CN" b="1">
                <a:solidFill>
                  <a:srgbClr val="FF0000"/>
                </a:solidFill>
              </a:rPr>
              <a:t>1705</a:t>
            </a:r>
            <a:r>
              <a:rPr lang="zh-CN" altLang="en-US" b="1">
                <a:solidFill>
                  <a:srgbClr val="FF0000"/>
                </a:solidFill>
              </a:rPr>
              <a:t>页），最新指南推荐普通肝素抗凝</a:t>
            </a:r>
            <a:r>
              <a:rPr lang="en-US" altLang="zh-CN" b="1">
                <a:solidFill>
                  <a:srgbClr val="FF0000"/>
                </a:solidFill>
              </a:rPr>
              <a:t>,</a:t>
            </a:r>
            <a:r>
              <a:rPr lang="zh-CN" altLang="en-US" b="1">
                <a:solidFill>
                  <a:srgbClr val="FF0000"/>
                </a:solidFill>
              </a:rPr>
              <a:t>需监测</a:t>
            </a:r>
            <a:r>
              <a:rPr lang="en-US" altLang="zh-CN" b="1">
                <a:solidFill>
                  <a:srgbClr val="FF0000"/>
                </a:solidFill>
              </a:rPr>
              <a:t>APTT</a:t>
            </a:r>
            <a:r>
              <a:rPr lang="zh-CN" altLang="en-US" b="1">
                <a:solidFill>
                  <a:srgbClr val="FF0000"/>
                </a:solidFill>
              </a:rPr>
              <a:t>来指导使用肝素，</a:t>
            </a:r>
            <a:r>
              <a:rPr lang="en-US" altLang="zh-CN" b="1">
                <a:solidFill>
                  <a:srgbClr val="FF0000"/>
                </a:solidFill>
              </a:rPr>
              <a:t>APTT</a:t>
            </a:r>
            <a:r>
              <a:rPr lang="zh-CN" altLang="en-US" b="1">
                <a:solidFill>
                  <a:srgbClr val="FF0000"/>
                </a:solidFill>
              </a:rPr>
              <a:t>恢复到对照的</a:t>
            </a:r>
            <a:r>
              <a:rPr lang="en-US" altLang="zh-CN" b="1">
                <a:solidFill>
                  <a:srgbClr val="FF0000"/>
                </a:solidFill>
              </a:rPr>
              <a:t>1.5-2</a:t>
            </a:r>
            <a:r>
              <a:rPr lang="zh-CN" altLang="en-US" b="1">
                <a:solidFill>
                  <a:srgbClr val="FF0000"/>
                </a:solidFill>
              </a:rPr>
              <a:t>倍时，开始肝素抗凝。</a:t>
            </a:r>
          </a:p>
        </p:txBody>
      </p:sp>
      <p:sp>
        <p:nvSpPr>
          <p:cNvPr id="27651" name="矩形 2">
            <a:extLst>
              <a:ext uri="{FF2B5EF4-FFF2-40B4-BE49-F238E27FC236}">
                <a16:creationId xmlns:a16="http://schemas.microsoft.com/office/drawing/2014/main" id="{385CBD9C-9CDD-48F0-8A01-1D9EEDF50EFC}"/>
              </a:ext>
            </a:extLst>
          </p:cNvPr>
          <p:cNvSpPr>
            <a:spLocks noChangeArrowheads="1"/>
          </p:cNvSpPr>
          <p:nvPr/>
        </p:nvSpPr>
        <p:spPr bwMode="auto">
          <a:xfrm>
            <a:off x="3059113" y="620713"/>
            <a:ext cx="252095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Garamond" panose="02020404030301010803" pitchFamily="18" charset="0"/>
                <a:ea typeface="宋体" panose="02010600030101010101" pitchFamily="2" charset="-122"/>
              </a:defRPr>
            </a:lvl1pPr>
            <a:lvl2pPr marL="742950" indent="-285750" eaLnBrk="0" hangingPunct="0">
              <a:defRPr>
                <a:solidFill>
                  <a:schemeClr val="tx1"/>
                </a:solidFill>
                <a:latin typeface="Garamond" panose="02020404030301010803" pitchFamily="18" charset="0"/>
                <a:ea typeface="宋体" panose="02010600030101010101" pitchFamily="2" charset="-122"/>
              </a:defRPr>
            </a:lvl2pPr>
            <a:lvl3pPr marL="1143000" indent="-228600" eaLnBrk="0" hangingPunct="0">
              <a:defRPr>
                <a:solidFill>
                  <a:schemeClr val="tx1"/>
                </a:solidFill>
                <a:latin typeface="Garamond" panose="02020404030301010803" pitchFamily="18" charset="0"/>
                <a:ea typeface="宋体" panose="02010600030101010101" pitchFamily="2" charset="-122"/>
              </a:defRPr>
            </a:lvl3pPr>
            <a:lvl4pPr marL="1600200" indent="-228600" eaLnBrk="0" hangingPunct="0">
              <a:defRPr>
                <a:solidFill>
                  <a:schemeClr val="tx1"/>
                </a:solidFill>
                <a:latin typeface="Garamond" panose="02020404030301010803" pitchFamily="18" charset="0"/>
                <a:ea typeface="宋体" panose="02010600030101010101" pitchFamily="2" charset="-122"/>
              </a:defRPr>
            </a:lvl4pPr>
            <a:lvl5pPr marL="2057400" indent="-228600" eaLnBrk="0" hangingPunct="0">
              <a:defRPr>
                <a:solidFill>
                  <a:schemeClr val="tx1"/>
                </a:solidFill>
                <a:latin typeface="Garamond" panose="02020404030301010803" pitchFamily="18" charset="0"/>
                <a:ea typeface="宋体" panose="02010600030101010101" pitchFamily="2" charset="-122"/>
              </a:defRPr>
            </a:lvl5pPr>
            <a:lvl6pPr marL="2514600" indent="-228600" eaLnBrk="0" fontAlgn="base" hangingPunct="0">
              <a:spcBef>
                <a:spcPct val="0"/>
              </a:spcBef>
              <a:spcAft>
                <a:spcPct val="0"/>
              </a:spcAft>
              <a:buSzPct val="100000"/>
              <a:defRPr>
                <a:solidFill>
                  <a:schemeClr val="tx1"/>
                </a:solidFill>
                <a:latin typeface="Garamond" panose="02020404030301010803" pitchFamily="18" charset="0"/>
                <a:ea typeface="宋体" panose="02010600030101010101" pitchFamily="2" charset="-122"/>
              </a:defRPr>
            </a:lvl6pPr>
            <a:lvl7pPr marL="2971800" indent="-228600" eaLnBrk="0" fontAlgn="base" hangingPunct="0">
              <a:spcBef>
                <a:spcPct val="0"/>
              </a:spcBef>
              <a:spcAft>
                <a:spcPct val="0"/>
              </a:spcAft>
              <a:buSzPct val="100000"/>
              <a:defRPr>
                <a:solidFill>
                  <a:schemeClr val="tx1"/>
                </a:solidFill>
                <a:latin typeface="Garamond" panose="02020404030301010803" pitchFamily="18" charset="0"/>
                <a:ea typeface="宋体" panose="02010600030101010101" pitchFamily="2" charset="-122"/>
              </a:defRPr>
            </a:lvl7pPr>
            <a:lvl8pPr marL="3429000" indent="-228600" eaLnBrk="0" fontAlgn="base" hangingPunct="0">
              <a:spcBef>
                <a:spcPct val="0"/>
              </a:spcBef>
              <a:spcAft>
                <a:spcPct val="0"/>
              </a:spcAft>
              <a:buSzPct val="100000"/>
              <a:defRPr>
                <a:solidFill>
                  <a:schemeClr val="tx1"/>
                </a:solidFill>
                <a:latin typeface="Garamond" panose="02020404030301010803" pitchFamily="18" charset="0"/>
                <a:ea typeface="宋体" panose="02010600030101010101" pitchFamily="2" charset="-122"/>
              </a:defRPr>
            </a:lvl8pPr>
            <a:lvl9pPr marL="3886200" indent="-228600" eaLnBrk="0" fontAlgn="base" hangingPunct="0">
              <a:spcBef>
                <a:spcPct val="0"/>
              </a:spcBef>
              <a:spcAft>
                <a:spcPct val="0"/>
              </a:spcAft>
              <a:buSzPct val="100000"/>
              <a:defRPr>
                <a:solidFill>
                  <a:schemeClr val="tx1"/>
                </a:solidFill>
                <a:latin typeface="Garamond" panose="02020404030301010803" pitchFamily="18" charset="0"/>
                <a:ea typeface="宋体" panose="02010600030101010101" pitchFamily="2" charset="-122"/>
              </a:defRPr>
            </a:lvl9pPr>
          </a:lstStyle>
          <a:p>
            <a:pPr eaLnBrk="1" hangingPunct="1"/>
            <a:r>
              <a:rPr lang="en-US" altLang="en-US" sz="2400">
                <a:solidFill>
                  <a:srgbClr val="FF0000"/>
                </a:solidFill>
              </a:rPr>
              <a:t> </a:t>
            </a:r>
            <a:r>
              <a:rPr lang="en-US" altLang="en-US" sz="4000">
                <a:solidFill>
                  <a:srgbClr val="FF0000"/>
                </a:solidFill>
              </a:rPr>
              <a:t>溶栓治疗</a:t>
            </a:r>
            <a:endParaRPr lang="zh-CN" altLang="en-US" sz="400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79" name="Rectangle 131">
            <a:extLst>
              <a:ext uri="{FF2B5EF4-FFF2-40B4-BE49-F238E27FC236}">
                <a16:creationId xmlns:a16="http://schemas.microsoft.com/office/drawing/2014/main" id="{8EE2F3A9-1470-4602-A1D3-B35B0035AD5F}"/>
              </a:ext>
            </a:extLst>
          </p:cNvPr>
          <p:cNvSpPr>
            <a:spLocks noGrp="1" noChangeArrowheads="1"/>
          </p:cNvSpPr>
          <p:nvPr>
            <p:ph type="title" idx="4294967295"/>
          </p:nvPr>
        </p:nvSpPr>
        <p:spPr/>
        <p:txBody>
          <a:bodyPr/>
          <a:lstStyle/>
          <a:p>
            <a:pPr eaLnBrk="1" hangingPunct="1">
              <a:defRPr/>
            </a:pPr>
            <a:endParaRPr lang="zh-CN" altLang="zh-CN"/>
          </a:p>
        </p:txBody>
      </p:sp>
      <p:sp>
        <p:nvSpPr>
          <p:cNvPr id="2180" name="Rectangle 132">
            <a:extLst>
              <a:ext uri="{FF2B5EF4-FFF2-40B4-BE49-F238E27FC236}">
                <a16:creationId xmlns:a16="http://schemas.microsoft.com/office/drawing/2014/main" id="{38E4A25E-5F8B-4FFA-8D17-5F2B3D279710}"/>
              </a:ext>
            </a:extLst>
          </p:cNvPr>
          <p:cNvSpPr>
            <a:spLocks noGrp="1" noChangeArrowheads="1"/>
          </p:cNvSpPr>
          <p:nvPr>
            <p:ph type="body" idx="4294967295"/>
          </p:nvPr>
        </p:nvSpPr>
        <p:spPr/>
        <p:txBody>
          <a:bodyPr/>
          <a:lstStyle/>
          <a:p>
            <a:pPr eaLnBrk="1" hangingPunct="1"/>
            <a:r>
              <a:rPr lang="en-US" altLang="zh-CN"/>
              <a:t>6</a:t>
            </a:r>
            <a:r>
              <a:rPr lang="en-US" altLang="en-US"/>
              <a:t>．疗效评估</a:t>
            </a:r>
          </a:p>
          <a:p>
            <a:pPr eaLnBrk="1" hangingPunct="1"/>
            <a:r>
              <a:rPr lang="en-US" altLang="en-US"/>
              <a:t>溶栓开始后</a:t>
            </a:r>
            <a:r>
              <a:rPr lang="en-US" altLang="zh-CN">
                <a:solidFill>
                  <a:srgbClr val="FF0000"/>
                </a:solidFill>
              </a:rPr>
              <a:t>60</a:t>
            </a:r>
            <a:r>
              <a:rPr lang="en-US" altLang="en-US">
                <a:solidFill>
                  <a:srgbClr val="FF0000"/>
                </a:solidFill>
              </a:rPr>
              <a:t>～</a:t>
            </a:r>
            <a:r>
              <a:rPr lang="en-US" altLang="zh-CN">
                <a:solidFill>
                  <a:srgbClr val="FF0000"/>
                </a:solidFill>
              </a:rPr>
              <a:t>180 min</a:t>
            </a:r>
            <a:r>
              <a:rPr lang="en-US" altLang="en-US"/>
              <a:t>内应密切监测临床症状、心电图</a:t>
            </a:r>
            <a:r>
              <a:rPr lang="en-US" altLang="zh-CN"/>
              <a:t>ST</a:t>
            </a:r>
            <a:r>
              <a:rPr lang="en-US" altLang="en-US"/>
              <a:t>段变化及心律失常。</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83" name="Rectangle 135">
            <a:extLst>
              <a:ext uri="{FF2B5EF4-FFF2-40B4-BE49-F238E27FC236}">
                <a16:creationId xmlns:a16="http://schemas.microsoft.com/office/drawing/2014/main" id="{6F6286B1-6C39-4FDB-AA01-3978A15B13B7}"/>
              </a:ext>
            </a:extLst>
          </p:cNvPr>
          <p:cNvSpPr>
            <a:spLocks noGrp="1" noChangeArrowheads="1"/>
          </p:cNvSpPr>
          <p:nvPr>
            <p:ph type="title" idx="4294967295"/>
          </p:nvPr>
        </p:nvSpPr>
        <p:spPr/>
        <p:txBody>
          <a:bodyPr/>
          <a:lstStyle/>
          <a:p>
            <a:pPr eaLnBrk="1" hangingPunct="1">
              <a:defRPr/>
            </a:pPr>
            <a:endParaRPr lang="zh-CN" altLang="zh-CN"/>
          </a:p>
        </p:txBody>
      </p:sp>
      <p:sp>
        <p:nvSpPr>
          <p:cNvPr id="2184" name="Rectangle 136">
            <a:extLst>
              <a:ext uri="{FF2B5EF4-FFF2-40B4-BE49-F238E27FC236}">
                <a16:creationId xmlns:a16="http://schemas.microsoft.com/office/drawing/2014/main" id="{836D5682-AE8D-4E25-9AE2-1DA9E985BDB5}"/>
              </a:ext>
            </a:extLst>
          </p:cNvPr>
          <p:cNvSpPr>
            <a:spLocks noGrp="1" noChangeArrowheads="1"/>
          </p:cNvSpPr>
          <p:nvPr>
            <p:ph type="body" idx="4294967295"/>
          </p:nvPr>
        </p:nvSpPr>
        <p:spPr/>
        <p:txBody>
          <a:bodyPr/>
          <a:lstStyle/>
          <a:p>
            <a:pPr eaLnBrk="1" hangingPunct="1">
              <a:lnSpc>
                <a:spcPct val="80000"/>
              </a:lnSpc>
            </a:pPr>
            <a:r>
              <a:rPr lang="en-US" altLang="en-US" sz="2400" b="1">
                <a:solidFill>
                  <a:srgbClr val="FF0000"/>
                </a:solidFill>
              </a:rPr>
              <a:t>血管再通的间接判定指标</a:t>
            </a:r>
            <a:r>
              <a:rPr lang="en-US" altLang="en-US" sz="2400">
                <a:solidFill>
                  <a:srgbClr val="FF0000"/>
                </a:solidFill>
              </a:rPr>
              <a:t>包括：</a:t>
            </a:r>
          </a:p>
          <a:p>
            <a:pPr eaLnBrk="1" hangingPunct="1">
              <a:lnSpc>
                <a:spcPct val="80000"/>
              </a:lnSpc>
            </a:pPr>
            <a:r>
              <a:rPr lang="en-US" altLang="en-US" sz="2400"/>
              <a:t>（</a:t>
            </a:r>
            <a:r>
              <a:rPr lang="en-US" altLang="zh-CN" sz="2400"/>
              <a:t>1</a:t>
            </a:r>
            <a:r>
              <a:rPr lang="en-US" altLang="en-US" sz="2400"/>
              <a:t>）</a:t>
            </a:r>
            <a:r>
              <a:rPr lang="en-US" altLang="zh-CN" sz="2400"/>
              <a:t>60</a:t>
            </a:r>
            <a:r>
              <a:rPr lang="en-US" altLang="en-US" sz="2400"/>
              <a:t>～</a:t>
            </a:r>
            <a:r>
              <a:rPr lang="en-US" altLang="zh-CN" sz="2400"/>
              <a:t>90 min</a:t>
            </a:r>
            <a:r>
              <a:rPr lang="en-US" altLang="en-US" sz="2400"/>
              <a:t>内心电图抬高的</a:t>
            </a:r>
            <a:r>
              <a:rPr lang="en-US" altLang="zh-CN" sz="2400"/>
              <a:t>ST</a:t>
            </a:r>
            <a:r>
              <a:rPr lang="en-US" altLang="en-US" sz="2400"/>
              <a:t>段至少回落</a:t>
            </a:r>
            <a:r>
              <a:rPr lang="en-US" altLang="zh-CN" sz="2400"/>
              <a:t>50%</a:t>
            </a:r>
            <a:r>
              <a:rPr lang="en-US" altLang="en-US" sz="2400"/>
              <a:t>。</a:t>
            </a:r>
          </a:p>
          <a:p>
            <a:pPr eaLnBrk="1" hangingPunct="1">
              <a:lnSpc>
                <a:spcPct val="80000"/>
              </a:lnSpc>
            </a:pPr>
            <a:r>
              <a:rPr lang="en-US" altLang="en-US" sz="2400"/>
              <a:t>（</a:t>
            </a:r>
            <a:r>
              <a:rPr lang="en-US" altLang="zh-CN" sz="2400"/>
              <a:t>2</a:t>
            </a:r>
            <a:r>
              <a:rPr lang="en-US" altLang="en-US" sz="2400"/>
              <a:t>）</a:t>
            </a:r>
            <a:r>
              <a:rPr lang="en-US" altLang="zh-CN" sz="2400"/>
              <a:t>cTn</a:t>
            </a:r>
            <a:r>
              <a:rPr lang="en-US" altLang="en-US" sz="2400"/>
              <a:t>峰值提前至发病</a:t>
            </a:r>
            <a:r>
              <a:rPr lang="en-US" altLang="zh-CN" sz="2400"/>
              <a:t>12 h</a:t>
            </a:r>
            <a:r>
              <a:rPr lang="en-US" altLang="en-US" sz="2400"/>
              <a:t>内，</a:t>
            </a:r>
            <a:r>
              <a:rPr lang="en-US" altLang="zh-CN" sz="2400"/>
              <a:t>CK-MB</a:t>
            </a:r>
            <a:r>
              <a:rPr lang="en-US" altLang="en-US" sz="2400"/>
              <a:t>酶峰提前到</a:t>
            </a:r>
            <a:r>
              <a:rPr lang="en-US" altLang="zh-CN" sz="2400"/>
              <a:t>14 h</a:t>
            </a:r>
            <a:r>
              <a:rPr lang="en-US" altLang="en-US" sz="2400"/>
              <a:t>内。</a:t>
            </a:r>
          </a:p>
          <a:p>
            <a:pPr eaLnBrk="1" hangingPunct="1">
              <a:lnSpc>
                <a:spcPct val="80000"/>
              </a:lnSpc>
            </a:pPr>
            <a:r>
              <a:rPr lang="en-US" altLang="en-US" sz="2400"/>
              <a:t>（</a:t>
            </a:r>
            <a:r>
              <a:rPr lang="en-US" altLang="zh-CN" sz="2400"/>
              <a:t>3</a:t>
            </a:r>
            <a:r>
              <a:rPr lang="en-US" altLang="en-US" sz="2400"/>
              <a:t>）</a:t>
            </a:r>
            <a:r>
              <a:rPr lang="en-US" altLang="zh-CN" sz="2400"/>
              <a:t>2 h</a:t>
            </a:r>
            <a:r>
              <a:rPr lang="en-US" altLang="en-US" sz="2400"/>
              <a:t>内胸痛症状明显缓解。</a:t>
            </a:r>
          </a:p>
          <a:p>
            <a:pPr eaLnBrk="1" hangingPunct="1">
              <a:lnSpc>
                <a:spcPct val="80000"/>
              </a:lnSpc>
            </a:pPr>
            <a:r>
              <a:rPr lang="en-US" altLang="en-US" sz="2400"/>
              <a:t>（</a:t>
            </a:r>
            <a:r>
              <a:rPr lang="en-US" altLang="zh-CN" sz="2400"/>
              <a:t>4</a:t>
            </a:r>
            <a:r>
              <a:rPr lang="en-US" altLang="en-US" sz="2400"/>
              <a:t>）</a:t>
            </a:r>
            <a:r>
              <a:rPr lang="en-US" altLang="zh-CN" sz="2400"/>
              <a:t>2</a:t>
            </a:r>
            <a:r>
              <a:rPr lang="en-US" altLang="en-US" sz="2400"/>
              <a:t>～</a:t>
            </a:r>
            <a:r>
              <a:rPr lang="en-US" altLang="zh-CN" sz="2400"/>
              <a:t>3 h</a:t>
            </a:r>
            <a:r>
              <a:rPr lang="en-US" altLang="en-US" sz="2400"/>
              <a:t>内出现再灌注心律失常，如加速性室性自主心律、房室传导阻滞（</a:t>
            </a:r>
            <a:r>
              <a:rPr lang="en-US" altLang="zh-CN" sz="2400"/>
              <a:t>AVB</a:t>
            </a:r>
            <a:r>
              <a:rPr lang="en-US" altLang="en-US" sz="2400"/>
              <a:t>）、束支阻滞突然改善或消失，或下壁心肌梗死患者出现一过性窦性心动过缓、窦房传导阻滞，伴或不伴低血压。</a:t>
            </a:r>
          </a:p>
          <a:p>
            <a:pPr eaLnBrk="1" hangingPunct="1">
              <a:lnSpc>
                <a:spcPct val="80000"/>
              </a:lnSpc>
            </a:pPr>
            <a:r>
              <a:rPr lang="en-US" altLang="en-US" sz="2400"/>
              <a:t>上述</a:t>
            </a:r>
            <a:r>
              <a:rPr lang="en-US" altLang="zh-CN" sz="2400"/>
              <a:t>4</a:t>
            </a:r>
            <a:r>
              <a:rPr lang="en-US" altLang="en-US" sz="2400"/>
              <a:t>项中，心电图变化和心肌损伤标志物峰值前移最重要。</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91" name="Rectangle 143">
            <a:extLst>
              <a:ext uri="{FF2B5EF4-FFF2-40B4-BE49-F238E27FC236}">
                <a16:creationId xmlns:a16="http://schemas.microsoft.com/office/drawing/2014/main" id="{7EA0E7A2-1027-4079-A046-E417E02CDA51}"/>
              </a:ext>
            </a:extLst>
          </p:cNvPr>
          <p:cNvSpPr>
            <a:spLocks noGrp="1" noChangeArrowheads="1"/>
          </p:cNvSpPr>
          <p:nvPr>
            <p:ph type="title" idx="4294967295"/>
          </p:nvPr>
        </p:nvSpPr>
        <p:spPr/>
        <p:txBody>
          <a:bodyPr/>
          <a:lstStyle/>
          <a:p>
            <a:pPr eaLnBrk="1" hangingPunct="1">
              <a:defRPr/>
            </a:pPr>
            <a:endParaRPr lang="zh-CN" altLang="zh-CN"/>
          </a:p>
        </p:txBody>
      </p:sp>
      <p:sp>
        <p:nvSpPr>
          <p:cNvPr id="2192" name="Rectangle 144">
            <a:extLst>
              <a:ext uri="{FF2B5EF4-FFF2-40B4-BE49-F238E27FC236}">
                <a16:creationId xmlns:a16="http://schemas.microsoft.com/office/drawing/2014/main" id="{625DDA65-CB04-433D-A063-7B9C97B06809}"/>
              </a:ext>
            </a:extLst>
          </p:cNvPr>
          <p:cNvSpPr>
            <a:spLocks noGrp="1" noChangeArrowheads="1"/>
          </p:cNvSpPr>
          <p:nvPr>
            <p:ph type="body" idx="4294967295"/>
          </p:nvPr>
        </p:nvSpPr>
        <p:spPr/>
        <p:txBody>
          <a:bodyPr/>
          <a:lstStyle/>
          <a:p>
            <a:pPr eaLnBrk="1" hangingPunct="1"/>
            <a:r>
              <a:rPr lang="en-US" altLang="zh-CN"/>
              <a:t>7</a:t>
            </a:r>
            <a:r>
              <a:rPr lang="en-US" altLang="en-US"/>
              <a:t>．溶栓后处理</a:t>
            </a:r>
          </a:p>
          <a:p>
            <a:pPr eaLnBrk="1" hangingPunct="1"/>
            <a:r>
              <a:rPr lang="en-US" altLang="en-US"/>
              <a:t>对于溶栓后患者，无论临床判断是否再通，</a:t>
            </a:r>
            <a:r>
              <a:rPr lang="en-US" altLang="en-US">
                <a:solidFill>
                  <a:srgbClr val="FF0000"/>
                </a:solidFill>
              </a:rPr>
              <a:t>均应</a:t>
            </a:r>
            <a:r>
              <a:rPr lang="en-US" altLang="en-US"/>
              <a:t>早期（</a:t>
            </a:r>
            <a:r>
              <a:rPr lang="en-US" altLang="zh-CN"/>
              <a:t>3</a:t>
            </a:r>
            <a:r>
              <a:rPr lang="en-US" altLang="en-US"/>
              <a:t>～</a:t>
            </a:r>
            <a:r>
              <a:rPr lang="en-US" altLang="zh-CN"/>
              <a:t>24 h</a:t>
            </a:r>
            <a:r>
              <a:rPr lang="en-US" altLang="en-US"/>
              <a:t>内）进行旨在介入治疗的冠状动脉造影。</a:t>
            </a:r>
          </a:p>
          <a:p>
            <a:pPr eaLnBrk="1" hangingPunct="1"/>
            <a:r>
              <a:rPr lang="en-US" altLang="en-US"/>
              <a:t>无冠状动脉造影和（或）</a:t>
            </a:r>
            <a:r>
              <a:rPr lang="en-US" altLang="zh-CN"/>
              <a:t>PCI</a:t>
            </a:r>
            <a:r>
              <a:rPr lang="en-US" altLang="en-US"/>
              <a:t>条件的医院，在溶栓治疗后应将患者转运到有</a:t>
            </a:r>
            <a:r>
              <a:rPr lang="en-US" altLang="zh-CN"/>
              <a:t>PCI</a:t>
            </a:r>
            <a:r>
              <a:rPr lang="en-US" altLang="en-US"/>
              <a:t>条件的医院</a:t>
            </a:r>
            <a:r>
              <a:rPr lang="en-US" altLang="en-US" b="1"/>
              <a:t>（</a:t>
            </a:r>
            <a:r>
              <a:rPr lang="en-US" altLang="zh-CN" b="1">
                <a:solidFill>
                  <a:srgbClr val="FF0000"/>
                </a:solidFill>
              </a:rPr>
              <a:t>Ⅰ</a:t>
            </a:r>
            <a:r>
              <a:rPr lang="en-US" altLang="en-US" b="1">
                <a:solidFill>
                  <a:srgbClr val="FF0000"/>
                </a:solidFill>
              </a:rPr>
              <a:t>，</a:t>
            </a:r>
            <a:r>
              <a:rPr lang="en-US" altLang="zh-CN" b="1">
                <a:solidFill>
                  <a:srgbClr val="FF0000"/>
                </a:solidFill>
              </a:rPr>
              <a:t>A</a:t>
            </a:r>
            <a:r>
              <a:rPr lang="en-US" altLang="en-US" b="1"/>
              <a:t>）</a:t>
            </a:r>
            <a:r>
              <a:rPr lang="en-US" altLang="en-US"/>
              <a:t>。</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99" name="标题 491521">
            <a:extLst>
              <a:ext uri="{FF2B5EF4-FFF2-40B4-BE49-F238E27FC236}">
                <a16:creationId xmlns:a16="http://schemas.microsoft.com/office/drawing/2014/main" id="{E8E77325-C4D0-4245-A428-E236F0DD986E}"/>
              </a:ext>
            </a:extLst>
          </p:cNvPr>
          <p:cNvSpPr>
            <a:spLocks noGrp="1" noChangeArrowheads="1"/>
          </p:cNvSpPr>
          <p:nvPr>
            <p:ph type="title" idx="4294967295"/>
          </p:nvPr>
        </p:nvSpPr>
        <p:spPr/>
        <p:txBody>
          <a:bodyPr/>
          <a:lstStyle/>
          <a:p>
            <a:pPr eaLnBrk="1" hangingPunct="1"/>
            <a:r>
              <a:rPr lang="en-US" altLang="en-US" b="0"/>
              <a:t>六、抗栓治疗</a:t>
            </a:r>
          </a:p>
        </p:txBody>
      </p:sp>
      <p:sp>
        <p:nvSpPr>
          <p:cNvPr id="2200" name="文本占位符 491522">
            <a:extLst>
              <a:ext uri="{FF2B5EF4-FFF2-40B4-BE49-F238E27FC236}">
                <a16:creationId xmlns:a16="http://schemas.microsoft.com/office/drawing/2014/main" id="{35673C31-5197-4566-8AC5-CCCE6F8A3711}"/>
              </a:ext>
            </a:extLst>
          </p:cNvPr>
          <p:cNvSpPr>
            <a:spLocks noGrp="1" noChangeArrowheads="1"/>
          </p:cNvSpPr>
          <p:nvPr>
            <p:ph type="body" idx="4294967295"/>
          </p:nvPr>
        </p:nvSpPr>
        <p:spPr>
          <a:xfrm>
            <a:off x="395288" y="1844675"/>
            <a:ext cx="8229600" cy="4165600"/>
          </a:xfrm>
        </p:spPr>
        <p:txBody>
          <a:bodyPr/>
          <a:lstStyle/>
          <a:p>
            <a:pPr eaLnBrk="1" hangingPunct="1">
              <a:lnSpc>
                <a:spcPct val="120000"/>
              </a:lnSpc>
            </a:pPr>
            <a:r>
              <a:rPr lang="en-US" altLang="zh-CN">
                <a:latin typeface="KaiTi" panose="02010609060101010101" pitchFamily="49" charset="-122"/>
                <a:ea typeface="KaiTi" panose="02010609060101010101" pitchFamily="49" charset="-122"/>
              </a:rPr>
              <a:t>STEMI</a:t>
            </a:r>
            <a:r>
              <a:rPr lang="en-US" altLang="en-US">
                <a:latin typeface="KaiTi" panose="02010609060101010101" pitchFamily="49" charset="-122"/>
                <a:ea typeface="KaiTi" panose="02010609060101010101" pitchFamily="49" charset="-122"/>
              </a:rPr>
              <a:t>的主要原因是冠状动脉内斑块破裂诱发血栓性阻塞。因此，抗栓治疗（包括抗血小板和抗凝）十分必要</a:t>
            </a:r>
            <a:r>
              <a:rPr lang="en-US" altLang="en-US" b="1">
                <a:latin typeface="KaiTi" panose="02010609060101010101" pitchFamily="49" charset="-122"/>
                <a:ea typeface="KaiTi" panose="02010609060101010101" pitchFamily="49" charset="-122"/>
              </a:rPr>
              <a:t>（</a:t>
            </a:r>
            <a:r>
              <a:rPr lang="en-US" altLang="zh-CN" b="1">
                <a:latin typeface="KaiTi" panose="02010609060101010101" pitchFamily="49" charset="-122"/>
                <a:ea typeface="KaiTi" panose="02010609060101010101" pitchFamily="49" charset="-122"/>
              </a:rPr>
              <a:t>Ⅰ</a:t>
            </a:r>
            <a:r>
              <a:rPr lang="en-US" altLang="en-US" b="1">
                <a:latin typeface="KaiTi" panose="02010609060101010101" pitchFamily="49" charset="-122"/>
                <a:ea typeface="KaiTi" panose="02010609060101010101" pitchFamily="49" charset="-122"/>
              </a:rPr>
              <a:t>，</a:t>
            </a:r>
            <a:r>
              <a:rPr lang="en-US" altLang="zh-CN" b="1">
                <a:latin typeface="KaiTi" panose="02010609060101010101" pitchFamily="49" charset="-122"/>
                <a:ea typeface="KaiTi" panose="02010609060101010101" pitchFamily="49" charset="-122"/>
              </a:rPr>
              <a:t>A</a:t>
            </a:r>
            <a:r>
              <a:rPr lang="en-US" altLang="en-US" b="1">
                <a:latin typeface="KaiTi" panose="02010609060101010101" pitchFamily="49" charset="-122"/>
                <a:ea typeface="KaiTi" panose="02010609060101010101" pitchFamily="49" charset="-122"/>
              </a:rPr>
              <a:t>）</a:t>
            </a:r>
            <a:r>
              <a:rPr lang="en-US" altLang="en-US">
                <a:latin typeface="KaiTi" panose="02010609060101010101" pitchFamily="49" charset="-122"/>
                <a:ea typeface="KaiTi" panose="02010609060101010101" pitchFamily="49" charset="-122"/>
              </a:rPr>
              <a:t>。</a:t>
            </a:r>
          </a:p>
        </p:txBody>
      </p:sp>
    </p:spTree>
  </p:cSld>
  <p:clrMapOvr>
    <a:masterClrMapping/>
  </p:clrMapOvr>
  <p:transition>
    <p:cut/>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03" name="标题 492545">
            <a:extLst>
              <a:ext uri="{FF2B5EF4-FFF2-40B4-BE49-F238E27FC236}">
                <a16:creationId xmlns:a16="http://schemas.microsoft.com/office/drawing/2014/main" id="{5C8152C3-C14A-4378-8729-0E375D8AF201}"/>
              </a:ext>
            </a:extLst>
          </p:cNvPr>
          <p:cNvSpPr>
            <a:spLocks noGrp="1" noChangeArrowheads="1"/>
          </p:cNvSpPr>
          <p:nvPr>
            <p:ph type="title" idx="4294967295"/>
          </p:nvPr>
        </p:nvSpPr>
        <p:spPr/>
        <p:txBody>
          <a:bodyPr/>
          <a:lstStyle/>
          <a:p>
            <a:pPr eaLnBrk="1" hangingPunct="1"/>
            <a:r>
              <a:rPr lang="en-US" altLang="en-US" b="0"/>
              <a:t>（一）抗血小板治疗</a:t>
            </a:r>
          </a:p>
        </p:txBody>
      </p:sp>
      <p:sp>
        <p:nvSpPr>
          <p:cNvPr id="2204" name="文本占位符 492546">
            <a:extLst>
              <a:ext uri="{FF2B5EF4-FFF2-40B4-BE49-F238E27FC236}">
                <a16:creationId xmlns:a16="http://schemas.microsoft.com/office/drawing/2014/main" id="{BA5822F3-B007-4978-829F-66CC208695FE}"/>
              </a:ext>
            </a:extLst>
          </p:cNvPr>
          <p:cNvSpPr>
            <a:spLocks noGrp="1" noChangeArrowheads="1"/>
          </p:cNvSpPr>
          <p:nvPr>
            <p:ph type="body" idx="4294967295"/>
          </p:nvPr>
        </p:nvSpPr>
        <p:spPr/>
        <p:txBody>
          <a:bodyPr/>
          <a:lstStyle/>
          <a:p>
            <a:pPr eaLnBrk="1" hangingPunct="1">
              <a:buFont typeface="Wingdings" panose="05000000000000000000" pitchFamily="2" charset="2"/>
              <a:buNone/>
            </a:pPr>
            <a:r>
              <a:rPr lang="en-US" altLang="zh-CN"/>
              <a:t>1</a:t>
            </a:r>
            <a:r>
              <a:rPr lang="en-US" altLang="en-US"/>
              <a:t>．阿司匹林</a:t>
            </a:r>
          </a:p>
          <a:p>
            <a:pPr eaLnBrk="1" hangingPunct="1"/>
            <a:r>
              <a:rPr lang="en-US" altLang="en-US"/>
              <a:t>通过抑制血小板环氧化酶使血栓素</a:t>
            </a:r>
            <a:r>
              <a:rPr lang="en-US" altLang="zh-CN"/>
              <a:t>A2</a:t>
            </a:r>
            <a:r>
              <a:rPr lang="en-US" altLang="en-US"/>
              <a:t>合成减少，达到抗血小板聚集的作用。所有无禁忌证的</a:t>
            </a:r>
            <a:r>
              <a:rPr lang="en-US" altLang="zh-CN"/>
              <a:t>STEMI</a:t>
            </a:r>
            <a:r>
              <a:rPr lang="en-US" altLang="en-US"/>
              <a:t>患者均应立即口服水溶性阿司匹林或</a:t>
            </a:r>
            <a:r>
              <a:rPr lang="en-US" altLang="en-US">
                <a:solidFill>
                  <a:srgbClr val="FF0000"/>
                </a:solidFill>
              </a:rPr>
              <a:t>嚼服肠溶阿司匹林</a:t>
            </a:r>
            <a:r>
              <a:rPr lang="en-US" altLang="zh-CN">
                <a:solidFill>
                  <a:srgbClr val="FF0000"/>
                </a:solidFill>
              </a:rPr>
              <a:t>300 mg</a:t>
            </a:r>
            <a:r>
              <a:rPr lang="en-US" altLang="en-US" b="1"/>
              <a:t>（</a:t>
            </a:r>
            <a:r>
              <a:rPr lang="en-US" altLang="zh-CN" b="1"/>
              <a:t>Ⅰ</a:t>
            </a:r>
            <a:r>
              <a:rPr lang="en-US" altLang="en-US" b="1"/>
              <a:t>，</a:t>
            </a:r>
            <a:r>
              <a:rPr lang="en-US" altLang="zh-CN" b="1"/>
              <a:t>B</a:t>
            </a:r>
            <a:r>
              <a:rPr lang="en-US" altLang="en-US" b="1"/>
              <a:t>）</a:t>
            </a:r>
            <a:r>
              <a:rPr lang="en-US" altLang="en-US"/>
              <a:t>，继以</a:t>
            </a:r>
            <a:r>
              <a:rPr lang="en-US" altLang="zh-CN"/>
              <a:t>75</a:t>
            </a:r>
            <a:r>
              <a:rPr lang="en-US" altLang="en-US"/>
              <a:t>～</a:t>
            </a:r>
            <a:r>
              <a:rPr lang="en-US" altLang="zh-CN"/>
              <a:t>100 mg/d</a:t>
            </a:r>
            <a:r>
              <a:rPr lang="en-US" altLang="en-US"/>
              <a:t>长期维持</a:t>
            </a:r>
            <a:r>
              <a:rPr lang="en-US" altLang="en-US" b="1"/>
              <a:t>（</a:t>
            </a:r>
            <a:r>
              <a:rPr lang="en-US" altLang="zh-CN" b="1"/>
              <a:t>Ⅰ</a:t>
            </a:r>
            <a:r>
              <a:rPr lang="en-US" altLang="en-US" b="1"/>
              <a:t>，</a:t>
            </a:r>
            <a:r>
              <a:rPr lang="en-US" altLang="zh-CN" b="1"/>
              <a:t>A</a:t>
            </a:r>
            <a:r>
              <a:rPr lang="en-US" altLang="en-US" b="1"/>
              <a:t>）</a:t>
            </a:r>
            <a:r>
              <a:rPr lang="en-US" altLang="en-US"/>
              <a:t>。</a:t>
            </a:r>
          </a:p>
        </p:txBody>
      </p:sp>
    </p:spTree>
  </p:cSld>
  <p:clrMapOvr>
    <a:masterClrMapping/>
  </p:clrMapOvr>
  <p:transition>
    <p:cut/>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07" name="标题 504833">
            <a:extLst>
              <a:ext uri="{FF2B5EF4-FFF2-40B4-BE49-F238E27FC236}">
                <a16:creationId xmlns:a16="http://schemas.microsoft.com/office/drawing/2014/main" id="{64C65580-C4B4-49DB-A126-86B9B024F8CD}"/>
              </a:ext>
            </a:extLst>
          </p:cNvPr>
          <p:cNvSpPr>
            <a:spLocks noGrp="1" noChangeArrowheads="1"/>
          </p:cNvSpPr>
          <p:nvPr>
            <p:ph type="title" idx="4294967295"/>
          </p:nvPr>
        </p:nvSpPr>
        <p:spPr/>
        <p:txBody>
          <a:bodyPr/>
          <a:lstStyle/>
          <a:p>
            <a:pPr eaLnBrk="1" hangingPunct="1"/>
            <a:r>
              <a:rPr lang="en-US" altLang="en-US" b="0"/>
              <a:t>（一）抗血小板治疗</a:t>
            </a:r>
          </a:p>
        </p:txBody>
      </p:sp>
      <p:sp>
        <p:nvSpPr>
          <p:cNvPr id="2208" name="文本占位符 504834">
            <a:extLst>
              <a:ext uri="{FF2B5EF4-FFF2-40B4-BE49-F238E27FC236}">
                <a16:creationId xmlns:a16="http://schemas.microsoft.com/office/drawing/2014/main" id="{24B795A5-DFF2-446B-8131-E94575A0A825}"/>
              </a:ext>
            </a:extLst>
          </p:cNvPr>
          <p:cNvSpPr>
            <a:spLocks noGrp="1" noChangeArrowheads="1"/>
          </p:cNvSpPr>
          <p:nvPr>
            <p:ph type="body" idx="4294967295"/>
          </p:nvPr>
        </p:nvSpPr>
        <p:spPr>
          <a:xfrm>
            <a:off x="457200" y="1255713"/>
            <a:ext cx="8435975" cy="5268912"/>
          </a:xfrm>
        </p:spPr>
        <p:txBody>
          <a:bodyPr/>
          <a:lstStyle/>
          <a:p>
            <a:pPr marL="0" indent="0" eaLnBrk="1" hangingPunct="1">
              <a:buFont typeface="Wingdings" panose="05000000000000000000" pitchFamily="2" charset="2"/>
              <a:buNone/>
            </a:pPr>
            <a:r>
              <a:rPr lang="en-US" altLang="zh-CN"/>
              <a:t>2</a:t>
            </a:r>
            <a:r>
              <a:rPr lang="en-US" altLang="en-US"/>
              <a:t>．</a:t>
            </a:r>
            <a:r>
              <a:rPr lang="en-US" altLang="zh-CN"/>
              <a:t>P2Y12</a:t>
            </a:r>
            <a:r>
              <a:rPr lang="en-US" altLang="en-US"/>
              <a:t>受体抑制剂</a:t>
            </a:r>
          </a:p>
          <a:p>
            <a:pPr marL="0" indent="0" eaLnBrk="1" hangingPunct="1"/>
            <a:r>
              <a:rPr lang="en-US" altLang="zh-CN" sz="2000">
                <a:solidFill>
                  <a:srgbClr val="FF0000"/>
                </a:solidFill>
              </a:rPr>
              <a:t>STEMI</a:t>
            </a:r>
            <a:r>
              <a:rPr lang="en-US" altLang="en-US" sz="2000">
                <a:solidFill>
                  <a:srgbClr val="FF0000"/>
                </a:solidFill>
              </a:rPr>
              <a:t>直接</a:t>
            </a:r>
            <a:r>
              <a:rPr lang="en-US" altLang="zh-CN" sz="2000">
                <a:solidFill>
                  <a:srgbClr val="FF0000"/>
                </a:solidFill>
              </a:rPr>
              <a:t>PCI</a:t>
            </a:r>
            <a:r>
              <a:rPr lang="en-US" altLang="en-US" sz="2000">
                <a:solidFill>
                  <a:srgbClr val="FF0000"/>
                </a:solidFill>
              </a:rPr>
              <a:t>（置入</a:t>
            </a:r>
            <a:r>
              <a:rPr lang="en-US" altLang="zh-CN" sz="2000">
                <a:solidFill>
                  <a:srgbClr val="FF0000"/>
                </a:solidFill>
              </a:rPr>
              <a:t>DES</a:t>
            </a:r>
            <a:r>
              <a:rPr lang="en-US" altLang="en-US" sz="2000">
                <a:solidFill>
                  <a:srgbClr val="FF0000"/>
                </a:solidFill>
              </a:rPr>
              <a:t>）患者</a:t>
            </a:r>
            <a:r>
              <a:rPr lang="en-US" altLang="en-US" sz="2000"/>
              <a:t>，应给予负荷量替格瑞洛</a:t>
            </a:r>
            <a:r>
              <a:rPr lang="en-US" altLang="zh-CN" sz="2000"/>
              <a:t>180 mg</a:t>
            </a:r>
            <a:r>
              <a:rPr lang="en-US" altLang="en-US" sz="2000"/>
              <a:t>，以后</a:t>
            </a:r>
            <a:r>
              <a:rPr lang="en-US" altLang="zh-CN" sz="2000"/>
              <a:t>90 mg/</a:t>
            </a:r>
            <a:r>
              <a:rPr lang="en-US" altLang="en-US" sz="2000"/>
              <a:t>次，每日</a:t>
            </a:r>
            <a:r>
              <a:rPr lang="en-US" altLang="zh-CN" sz="2000"/>
              <a:t>2</a:t>
            </a:r>
            <a:r>
              <a:rPr lang="en-US" altLang="en-US" sz="2000"/>
              <a:t>次，至少</a:t>
            </a:r>
            <a:r>
              <a:rPr lang="en-US" altLang="zh-CN" sz="2000"/>
              <a:t>12</a:t>
            </a:r>
            <a:r>
              <a:rPr lang="en-US" altLang="en-US" sz="2000"/>
              <a:t>个月（</a:t>
            </a:r>
            <a:r>
              <a:rPr lang="en-US" altLang="zh-CN" sz="2000"/>
              <a:t>Ⅰ</a:t>
            </a:r>
            <a:r>
              <a:rPr lang="en-US" altLang="en-US" sz="2000"/>
              <a:t>，</a:t>
            </a:r>
            <a:r>
              <a:rPr lang="en-US" altLang="zh-CN" sz="2000"/>
              <a:t>B</a:t>
            </a:r>
            <a:r>
              <a:rPr lang="en-US" altLang="en-US" sz="2000"/>
              <a:t>）；或</a:t>
            </a:r>
            <a:r>
              <a:rPr lang="en-US" altLang="en-US" sz="2000">
                <a:solidFill>
                  <a:srgbClr val="FF0000"/>
                </a:solidFill>
              </a:rPr>
              <a:t>氯吡格雷</a:t>
            </a:r>
            <a:r>
              <a:rPr lang="en-US" altLang="zh-CN" sz="2000">
                <a:solidFill>
                  <a:srgbClr val="FF0000"/>
                </a:solidFill>
              </a:rPr>
              <a:t>600 mg</a:t>
            </a:r>
            <a:r>
              <a:rPr lang="en-US" altLang="en-US" sz="2000"/>
              <a:t>负荷量，以后</a:t>
            </a:r>
            <a:r>
              <a:rPr lang="en-US" altLang="zh-CN" sz="2000"/>
              <a:t>75 mg/</a:t>
            </a:r>
            <a:r>
              <a:rPr lang="en-US" altLang="en-US" sz="2000"/>
              <a:t>次，每日</a:t>
            </a:r>
            <a:r>
              <a:rPr lang="en-US" altLang="zh-CN" sz="2000"/>
              <a:t>1</a:t>
            </a:r>
            <a:r>
              <a:rPr lang="en-US" altLang="en-US" sz="2000"/>
              <a:t>次，至少</a:t>
            </a:r>
            <a:r>
              <a:rPr lang="en-US" altLang="zh-CN" sz="2000"/>
              <a:t>12</a:t>
            </a:r>
            <a:r>
              <a:rPr lang="en-US" altLang="en-US" sz="2000"/>
              <a:t>个月</a:t>
            </a:r>
            <a:r>
              <a:rPr lang="en-US" altLang="en-US" sz="2000" b="1"/>
              <a:t>（</a:t>
            </a:r>
            <a:r>
              <a:rPr lang="en-US" altLang="zh-CN" sz="2000" b="1"/>
              <a:t>Ⅰ</a:t>
            </a:r>
            <a:r>
              <a:rPr lang="en-US" altLang="en-US" sz="2000" b="1"/>
              <a:t>，</a:t>
            </a:r>
            <a:r>
              <a:rPr lang="en-US" altLang="zh-CN" sz="2000" b="1"/>
              <a:t>A</a:t>
            </a:r>
            <a:r>
              <a:rPr lang="en-US" altLang="en-US" sz="2000" b="1"/>
              <a:t>）</a:t>
            </a:r>
            <a:r>
              <a:rPr lang="en-US" altLang="en-US" sz="2000"/>
              <a:t>。</a:t>
            </a:r>
          </a:p>
          <a:p>
            <a:pPr marL="0" indent="0" eaLnBrk="1" hangingPunct="1"/>
            <a:r>
              <a:rPr lang="en-US" altLang="zh-CN" sz="2000">
                <a:solidFill>
                  <a:srgbClr val="FF0000"/>
                </a:solidFill>
              </a:rPr>
              <a:t>STEMI</a:t>
            </a:r>
            <a:r>
              <a:rPr lang="en-US" altLang="en-US" sz="2000">
                <a:solidFill>
                  <a:srgbClr val="FF0000"/>
                </a:solidFill>
              </a:rPr>
              <a:t>静脉溶栓患者</a:t>
            </a:r>
            <a:r>
              <a:rPr lang="en-US" altLang="en-US" sz="2000"/>
              <a:t>，如年龄</a:t>
            </a:r>
            <a:r>
              <a:rPr lang="en-US" altLang="zh-CN" sz="2000"/>
              <a:t>≤75</a:t>
            </a:r>
            <a:r>
              <a:rPr lang="en-US" altLang="en-US" sz="2000"/>
              <a:t>岁，应给予</a:t>
            </a:r>
            <a:r>
              <a:rPr lang="en-US" altLang="en-US" sz="2000">
                <a:solidFill>
                  <a:srgbClr val="FF0000"/>
                </a:solidFill>
              </a:rPr>
              <a:t>氯吡格雷</a:t>
            </a:r>
            <a:r>
              <a:rPr lang="en-US" altLang="zh-CN" sz="2000">
                <a:solidFill>
                  <a:srgbClr val="FF0000"/>
                </a:solidFill>
              </a:rPr>
              <a:t>300 mg</a:t>
            </a:r>
            <a:r>
              <a:rPr lang="en-US" altLang="en-US" sz="2000"/>
              <a:t>负荷量，以后</a:t>
            </a:r>
            <a:r>
              <a:rPr lang="en-US" altLang="zh-CN" sz="2000"/>
              <a:t>75 mg/d</a:t>
            </a:r>
            <a:r>
              <a:rPr lang="en-US" altLang="en-US" sz="2000"/>
              <a:t>，维持</a:t>
            </a:r>
            <a:r>
              <a:rPr lang="en-US" altLang="zh-CN" sz="2000"/>
              <a:t>12</a:t>
            </a:r>
            <a:r>
              <a:rPr lang="en-US" altLang="en-US" sz="2000"/>
              <a:t>个月</a:t>
            </a:r>
            <a:r>
              <a:rPr lang="en-US" altLang="en-US" sz="2000" b="1"/>
              <a:t>（</a:t>
            </a:r>
            <a:r>
              <a:rPr lang="en-US" altLang="zh-CN" sz="2000" b="1"/>
              <a:t>Ⅰ</a:t>
            </a:r>
            <a:r>
              <a:rPr lang="en-US" altLang="en-US" sz="2000" b="1"/>
              <a:t>，</a:t>
            </a:r>
            <a:r>
              <a:rPr lang="en-US" altLang="zh-CN" sz="2000" b="1"/>
              <a:t>A</a:t>
            </a:r>
            <a:r>
              <a:rPr lang="en-US" altLang="en-US" sz="2000" b="1"/>
              <a:t>）</a:t>
            </a:r>
            <a:r>
              <a:rPr lang="en-US" altLang="en-US" sz="2000"/>
              <a:t>。如年龄＞</a:t>
            </a:r>
            <a:r>
              <a:rPr lang="en-US" altLang="zh-CN" sz="2000"/>
              <a:t>75</a:t>
            </a:r>
            <a:r>
              <a:rPr lang="en-US" altLang="en-US" sz="2000"/>
              <a:t>岁，则用氯吡格雷</a:t>
            </a:r>
            <a:r>
              <a:rPr lang="en-US" altLang="zh-CN" sz="2000"/>
              <a:t>75 mg</a:t>
            </a:r>
            <a:r>
              <a:rPr lang="en-US" altLang="en-US" sz="2000"/>
              <a:t>，以后</a:t>
            </a:r>
            <a:r>
              <a:rPr lang="en-US" altLang="zh-CN" sz="2000"/>
              <a:t>75 mg/d</a:t>
            </a:r>
            <a:r>
              <a:rPr lang="en-US" altLang="en-US" sz="2000"/>
              <a:t>，维持</a:t>
            </a:r>
            <a:r>
              <a:rPr lang="en-US" altLang="zh-CN" sz="2000"/>
              <a:t>12</a:t>
            </a:r>
            <a:r>
              <a:rPr lang="en-US" altLang="en-US" sz="2000"/>
              <a:t>个月</a:t>
            </a:r>
            <a:r>
              <a:rPr lang="en-US" altLang="en-US" sz="2000" b="1"/>
              <a:t>（</a:t>
            </a:r>
            <a:r>
              <a:rPr lang="en-US" altLang="zh-CN" sz="2000" b="1"/>
              <a:t>Ⅰ</a:t>
            </a:r>
            <a:r>
              <a:rPr lang="en-US" altLang="en-US" sz="2000" b="1"/>
              <a:t>，</a:t>
            </a:r>
            <a:r>
              <a:rPr lang="en-US" altLang="zh-CN" sz="2000" b="1"/>
              <a:t>A</a:t>
            </a:r>
            <a:r>
              <a:rPr lang="en-US" altLang="en-US" sz="2000" b="1"/>
              <a:t>）</a:t>
            </a:r>
            <a:r>
              <a:rPr lang="en-US" altLang="en-US" sz="2000"/>
              <a:t>。</a:t>
            </a:r>
          </a:p>
          <a:p>
            <a:pPr marL="0" indent="0" eaLnBrk="1" hangingPunct="1"/>
            <a:r>
              <a:rPr lang="en-US" altLang="en-US" sz="2000">
                <a:solidFill>
                  <a:srgbClr val="FF0000"/>
                </a:solidFill>
              </a:rPr>
              <a:t>未接受再灌注治疗的</a:t>
            </a:r>
            <a:r>
              <a:rPr lang="en-US" altLang="zh-CN" sz="2000">
                <a:solidFill>
                  <a:srgbClr val="FF0000"/>
                </a:solidFill>
              </a:rPr>
              <a:t>STEMI</a:t>
            </a:r>
            <a:r>
              <a:rPr lang="en-US" altLang="en-US" sz="2000">
                <a:solidFill>
                  <a:srgbClr val="FF0000"/>
                </a:solidFill>
              </a:rPr>
              <a:t>患者</a:t>
            </a:r>
            <a:r>
              <a:rPr lang="en-US" altLang="en-US" sz="2000"/>
              <a:t>可给予任何一种</a:t>
            </a:r>
            <a:r>
              <a:rPr lang="en-US" altLang="zh-CN" sz="2000"/>
              <a:t>P2Y12</a:t>
            </a:r>
            <a:r>
              <a:rPr lang="en-US" altLang="en-US" sz="2000"/>
              <a:t>受体抑制剂，例如</a:t>
            </a:r>
            <a:r>
              <a:rPr lang="en-US" altLang="en-US" sz="2000">
                <a:solidFill>
                  <a:srgbClr val="FF0000"/>
                </a:solidFill>
              </a:rPr>
              <a:t>氯吡格雷</a:t>
            </a:r>
            <a:r>
              <a:rPr lang="en-US" altLang="zh-CN" sz="2000">
                <a:solidFill>
                  <a:srgbClr val="FF0000"/>
                </a:solidFill>
              </a:rPr>
              <a:t>75 mg</a:t>
            </a:r>
            <a:r>
              <a:rPr lang="en-US" altLang="en-US" sz="2000"/>
              <a:t>、</a:t>
            </a:r>
            <a:r>
              <a:rPr lang="en-US" altLang="zh-CN" sz="2000"/>
              <a:t>1</a:t>
            </a:r>
            <a:r>
              <a:rPr lang="en-US" altLang="en-US" sz="2000"/>
              <a:t>次</a:t>
            </a:r>
            <a:r>
              <a:rPr lang="en-US" altLang="zh-CN" sz="2000"/>
              <a:t>/d</a:t>
            </a:r>
            <a:r>
              <a:rPr lang="en-US" altLang="en-US" sz="2000"/>
              <a:t>，或替格瑞洛</a:t>
            </a:r>
            <a:r>
              <a:rPr lang="en-US" altLang="zh-CN" sz="2000"/>
              <a:t>90 mg</a:t>
            </a:r>
            <a:r>
              <a:rPr lang="en-US" altLang="en-US" sz="2000"/>
              <a:t>、</a:t>
            </a:r>
            <a:r>
              <a:rPr lang="en-US" altLang="zh-CN" sz="2000"/>
              <a:t>2</a:t>
            </a:r>
            <a:r>
              <a:rPr lang="en-US" altLang="en-US" sz="2000"/>
              <a:t>次</a:t>
            </a:r>
            <a:r>
              <a:rPr lang="en-US" altLang="zh-CN" sz="2000"/>
              <a:t>/d</a:t>
            </a:r>
            <a:r>
              <a:rPr lang="en-US" altLang="en-US" sz="2000"/>
              <a:t>，至少</a:t>
            </a:r>
            <a:r>
              <a:rPr lang="en-US" altLang="zh-CN" sz="2000"/>
              <a:t>12</a:t>
            </a:r>
            <a:r>
              <a:rPr lang="en-US" altLang="en-US" sz="2000"/>
              <a:t>个月</a:t>
            </a:r>
            <a:r>
              <a:rPr lang="en-US" altLang="en-US" sz="2000" b="1"/>
              <a:t>（</a:t>
            </a:r>
            <a:r>
              <a:rPr lang="en-US" altLang="zh-CN" sz="2000" b="1"/>
              <a:t>Ⅰ</a:t>
            </a:r>
            <a:r>
              <a:rPr lang="en-US" altLang="en-US" sz="2000" b="1"/>
              <a:t>，</a:t>
            </a:r>
            <a:r>
              <a:rPr lang="en-US" altLang="zh-CN" sz="2000" b="1"/>
              <a:t>B</a:t>
            </a:r>
            <a:r>
              <a:rPr lang="en-US" altLang="en-US" sz="2000" b="1"/>
              <a:t>）</a:t>
            </a:r>
            <a:r>
              <a:rPr lang="en-US" altLang="en-US" sz="2000"/>
              <a:t>。</a:t>
            </a:r>
          </a:p>
          <a:p>
            <a:pPr marL="0" indent="0" eaLnBrk="1" hangingPunct="1"/>
            <a:r>
              <a:rPr lang="en-US" altLang="en-US" sz="2000">
                <a:solidFill>
                  <a:srgbClr val="FF0000"/>
                </a:solidFill>
              </a:rPr>
              <a:t>拟行</a:t>
            </a:r>
            <a:r>
              <a:rPr lang="en-US" altLang="zh-CN" sz="2000">
                <a:solidFill>
                  <a:srgbClr val="FF0000"/>
                </a:solidFill>
              </a:rPr>
              <a:t>CABG</a:t>
            </a:r>
            <a:r>
              <a:rPr lang="en-US" altLang="en-US" sz="2000">
                <a:solidFill>
                  <a:srgbClr val="FF0000"/>
                </a:solidFill>
              </a:rPr>
              <a:t>的患者</a:t>
            </a:r>
            <a:r>
              <a:rPr lang="en-US" altLang="en-US" sz="2000"/>
              <a:t>应在术前停用</a:t>
            </a:r>
            <a:r>
              <a:rPr lang="en-US" altLang="zh-CN" sz="2000"/>
              <a:t>P2Y12</a:t>
            </a:r>
            <a:r>
              <a:rPr lang="en-US" altLang="en-US" sz="2000"/>
              <a:t>受体抑制剂</a:t>
            </a:r>
            <a:endParaRPr lang="en-US" altLang="zh-CN" sz="2000"/>
          </a:p>
          <a:p>
            <a:pPr marL="0" indent="0" eaLnBrk="1" hangingPunct="1"/>
            <a:r>
              <a:rPr lang="en-US" altLang="zh-CN" sz="2000">
                <a:solidFill>
                  <a:srgbClr val="FF0000"/>
                </a:solidFill>
              </a:rPr>
              <a:t>STEMI</a:t>
            </a:r>
            <a:r>
              <a:rPr lang="en-US" altLang="en-US" sz="2000">
                <a:solidFill>
                  <a:srgbClr val="FF0000"/>
                </a:solidFill>
              </a:rPr>
              <a:t>合并房颤</a:t>
            </a:r>
            <a:r>
              <a:rPr lang="en-US" altLang="en-US" sz="2000"/>
              <a:t>需持续抗凝治疗的直接</a:t>
            </a:r>
            <a:r>
              <a:rPr lang="en-US" altLang="zh-CN" sz="2000"/>
              <a:t>PCI</a:t>
            </a:r>
            <a:r>
              <a:rPr lang="en-US" altLang="en-US" sz="2000"/>
              <a:t>患者，建议应用氯吡格雷</a:t>
            </a:r>
            <a:r>
              <a:rPr lang="en-US" altLang="zh-CN" sz="2000"/>
              <a:t>600 mg</a:t>
            </a:r>
            <a:r>
              <a:rPr lang="en-US" altLang="en-US" sz="2000"/>
              <a:t>负荷量，以后每天</a:t>
            </a:r>
            <a:r>
              <a:rPr lang="en-US" altLang="zh-CN" sz="2000"/>
              <a:t>75 mg</a:t>
            </a:r>
            <a:r>
              <a:rPr lang="en-US" altLang="en-US" sz="2000" b="1"/>
              <a:t>（</a:t>
            </a:r>
            <a:r>
              <a:rPr lang="en-US" altLang="zh-CN" sz="2000" b="1"/>
              <a:t>Ⅱa</a:t>
            </a:r>
            <a:r>
              <a:rPr lang="en-US" altLang="en-US" sz="2000" b="1"/>
              <a:t>，</a:t>
            </a:r>
            <a:r>
              <a:rPr lang="en-US" altLang="zh-CN" sz="2000" b="1"/>
              <a:t>B</a:t>
            </a:r>
            <a:r>
              <a:rPr lang="en-US" altLang="en-US" sz="2000" b="1"/>
              <a:t>）</a:t>
            </a:r>
            <a:r>
              <a:rPr lang="en-US" altLang="en-US" sz="2000"/>
              <a:t>。</a:t>
            </a:r>
          </a:p>
        </p:txBody>
      </p:sp>
    </p:spTree>
  </p:cSld>
  <p:clrMapOvr>
    <a:masterClrMapping/>
  </p:clrMapOvr>
  <p:transition>
    <p:cut/>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19" name="标题 507905">
            <a:extLst>
              <a:ext uri="{FF2B5EF4-FFF2-40B4-BE49-F238E27FC236}">
                <a16:creationId xmlns:a16="http://schemas.microsoft.com/office/drawing/2014/main" id="{A1E74799-29BA-4676-9FFC-5B3F4AAB2D38}"/>
              </a:ext>
            </a:extLst>
          </p:cNvPr>
          <p:cNvSpPr>
            <a:spLocks noGrp="1" noChangeArrowheads="1"/>
          </p:cNvSpPr>
          <p:nvPr>
            <p:ph type="title" idx="4294967295"/>
          </p:nvPr>
        </p:nvSpPr>
        <p:spPr/>
        <p:txBody>
          <a:bodyPr/>
          <a:lstStyle/>
          <a:p>
            <a:pPr eaLnBrk="1" hangingPunct="1"/>
            <a:r>
              <a:rPr lang="en-US" altLang="en-US" b="0"/>
              <a:t>（二）抗凝治疗</a:t>
            </a:r>
          </a:p>
        </p:txBody>
      </p:sp>
      <p:sp>
        <p:nvSpPr>
          <p:cNvPr id="2220" name="文本占位符 507906">
            <a:extLst>
              <a:ext uri="{FF2B5EF4-FFF2-40B4-BE49-F238E27FC236}">
                <a16:creationId xmlns:a16="http://schemas.microsoft.com/office/drawing/2014/main" id="{54C99698-D864-4102-906D-522D10D641A2}"/>
              </a:ext>
            </a:extLst>
          </p:cNvPr>
          <p:cNvSpPr>
            <a:spLocks noGrp="1" noChangeArrowheads="1"/>
          </p:cNvSpPr>
          <p:nvPr>
            <p:ph type="body" idx="4294967295"/>
          </p:nvPr>
        </p:nvSpPr>
        <p:spPr/>
        <p:txBody>
          <a:bodyPr/>
          <a:lstStyle/>
          <a:p>
            <a:pPr eaLnBrk="1" hangingPunct="1">
              <a:lnSpc>
                <a:spcPct val="90000"/>
              </a:lnSpc>
              <a:buFont typeface="Wingdings" panose="05000000000000000000" pitchFamily="2" charset="2"/>
              <a:buNone/>
            </a:pPr>
            <a:r>
              <a:rPr lang="en-US" altLang="zh-CN" sz="2400">
                <a:solidFill>
                  <a:srgbClr val="FF0000"/>
                </a:solidFill>
              </a:rPr>
              <a:t>2</a:t>
            </a:r>
            <a:r>
              <a:rPr lang="en-US" altLang="en-US" sz="2400">
                <a:solidFill>
                  <a:srgbClr val="FF0000"/>
                </a:solidFill>
              </a:rPr>
              <a:t>．静脉溶栓患者</a:t>
            </a:r>
            <a:r>
              <a:rPr lang="en-US" altLang="en-US" sz="2400">
                <a:solidFill>
                  <a:srgbClr val="FFFF00"/>
                </a:solidFill>
              </a:rPr>
              <a:t>应至少接受</a:t>
            </a:r>
            <a:r>
              <a:rPr lang="en-US" altLang="zh-CN" sz="2400">
                <a:solidFill>
                  <a:srgbClr val="FFFF00"/>
                </a:solidFill>
              </a:rPr>
              <a:t>48 h</a:t>
            </a:r>
            <a:r>
              <a:rPr lang="en-US" altLang="en-US" sz="2400">
                <a:solidFill>
                  <a:srgbClr val="FFFF00"/>
                </a:solidFill>
              </a:rPr>
              <a:t>抗凝治疗</a:t>
            </a:r>
            <a:r>
              <a:rPr lang="en-US" altLang="en-US" sz="2400"/>
              <a:t>（最多</a:t>
            </a:r>
            <a:r>
              <a:rPr lang="en-US" altLang="zh-CN" sz="2400"/>
              <a:t>8 d</a:t>
            </a:r>
            <a:r>
              <a:rPr lang="en-US" altLang="en-US" sz="2400"/>
              <a:t>或至血运重建）</a:t>
            </a:r>
            <a:r>
              <a:rPr lang="en-US" altLang="en-US" sz="2400" b="1"/>
              <a:t>（</a:t>
            </a:r>
            <a:r>
              <a:rPr lang="en-US" altLang="zh-CN" sz="2400" b="1"/>
              <a:t>Ⅰ</a:t>
            </a:r>
            <a:r>
              <a:rPr lang="en-US" altLang="en-US" sz="2400" b="1"/>
              <a:t>，</a:t>
            </a:r>
            <a:r>
              <a:rPr lang="en-US" altLang="zh-CN" sz="2400" b="1"/>
              <a:t>A</a:t>
            </a:r>
            <a:r>
              <a:rPr lang="en-US" altLang="en-US" sz="2400" b="1"/>
              <a:t>）</a:t>
            </a:r>
            <a:r>
              <a:rPr lang="en-US" altLang="en-US" sz="2400"/>
              <a:t>。建议：</a:t>
            </a:r>
            <a:endParaRPr lang="en-US" altLang="zh-CN" sz="2400"/>
          </a:p>
          <a:p>
            <a:pPr eaLnBrk="1" hangingPunct="1">
              <a:lnSpc>
                <a:spcPct val="90000"/>
              </a:lnSpc>
              <a:buFont typeface="Wingdings" panose="05000000000000000000" pitchFamily="2" charset="2"/>
              <a:buNone/>
            </a:pPr>
            <a:endParaRPr lang="en-US" altLang="en-US" sz="2400"/>
          </a:p>
          <a:p>
            <a:pPr eaLnBrk="1" hangingPunct="1">
              <a:lnSpc>
                <a:spcPct val="90000"/>
              </a:lnSpc>
            </a:pPr>
            <a:r>
              <a:rPr lang="en-US" altLang="en-US" sz="2400">
                <a:latin typeface="KaiTi" panose="02010609060101010101" pitchFamily="49" charset="-122"/>
                <a:ea typeface="KaiTi" panose="02010609060101010101" pitchFamily="49" charset="-122"/>
              </a:rPr>
              <a:t>（</a:t>
            </a:r>
            <a:r>
              <a:rPr lang="en-US" altLang="zh-CN" sz="2400">
                <a:latin typeface="KaiTi" panose="02010609060101010101" pitchFamily="49" charset="-122"/>
                <a:ea typeface="KaiTi" panose="02010609060101010101" pitchFamily="49" charset="-122"/>
              </a:rPr>
              <a:t>1</a:t>
            </a:r>
            <a:r>
              <a:rPr lang="en-US" altLang="en-US" sz="2400">
                <a:latin typeface="KaiTi" panose="02010609060101010101" pitchFamily="49" charset="-122"/>
                <a:ea typeface="KaiTi" panose="02010609060101010101" pitchFamily="49" charset="-122"/>
              </a:rPr>
              <a:t>）静脉推注普通肝素</a:t>
            </a:r>
            <a:r>
              <a:rPr lang="en-US" altLang="zh-CN" sz="2400">
                <a:latin typeface="KaiTi" panose="02010609060101010101" pitchFamily="49" charset="-122"/>
                <a:ea typeface="KaiTi" panose="02010609060101010101" pitchFamily="49" charset="-122"/>
              </a:rPr>
              <a:t>4 000 U</a:t>
            </a:r>
            <a:r>
              <a:rPr lang="en-US" altLang="en-US" sz="2400">
                <a:latin typeface="KaiTi" panose="02010609060101010101" pitchFamily="49" charset="-122"/>
                <a:ea typeface="KaiTi" panose="02010609060101010101" pitchFamily="49" charset="-122"/>
              </a:rPr>
              <a:t>，继以</a:t>
            </a:r>
            <a:r>
              <a:rPr lang="en-US" altLang="zh-CN" sz="2400">
                <a:latin typeface="KaiTi" panose="02010609060101010101" pitchFamily="49" charset="-122"/>
                <a:ea typeface="KaiTi" panose="02010609060101010101" pitchFamily="49" charset="-122"/>
              </a:rPr>
              <a:t>1 000 U/h</a:t>
            </a:r>
            <a:r>
              <a:rPr lang="en-US" altLang="en-US" sz="2400">
                <a:latin typeface="KaiTi" panose="02010609060101010101" pitchFamily="49" charset="-122"/>
                <a:ea typeface="KaiTi" panose="02010609060101010101" pitchFamily="49" charset="-122"/>
              </a:rPr>
              <a:t>滴注，维持</a:t>
            </a:r>
            <a:r>
              <a:rPr lang="en-US" altLang="zh-CN" sz="2400">
                <a:latin typeface="KaiTi" panose="02010609060101010101" pitchFamily="49" charset="-122"/>
                <a:ea typeface="KaiTi" panose="02010609060101010101" pitchFamily="49" charset="-122"/>
              </a:rPr>
              <a:t>APTT 1.5</a:t>
            </a:r>
            <a:r>
              <a:rPr lang="en-US" altLang="en-US" sz="2400">
                <a:latin typeface="KaiTi" panose="02010609060101010101" pitchFamily="49" charset="-122"/>
                <a:ea typeface="KaiTi" panose="02010609060101010101" pitchFamily="49" charset="-122"/>
              </a:rPr>
              <a:t>～</a:t>
            </a:r>
            <a:r>
              <a:rPr lang="en-US" altLang="zh-CN" sz="2400">
                <a:latin typeface="KaiTi" panose="02010609060101010101" pitchFamily="49" charset="-122"/>
                <a:ea typeface="KaiTi" panose="02010609060101010101" pitchFamily="49" charset="-122"/>
              </a:rPr>
              <a:t>2.0</a:t>
            </a:r>
            <a:r>
              <a:rPr lang="en-US" altLang="en-US" sz="2400">
                <a:latin typeface="KaiTi" panose="02010609060101010101" pitchFamily="49" charset="-122"/>
                <a:ea typeface="KaiTi" panose="02010609060101010101" pitchFamily="49" charset="-122"/>
              </a:rPr>
              <a:t>倍（约</a:t>
            </a:r>
            <a:r>
              <a:rPr lang="en-US" altLang="zh-CN" sz="2400">
                <a:latin typeface="KaiTi" panose="02010609060101010101" pitchFamily="49" charset="-122"/>
                <a:ea typeface="KaiTi" panose="02010609060101010101" pitchFamily="49" charset="-122"/>
              </a:rPr>
              <a:t>50</a:t>
            </a:r>
            <a:r>
              <a:rPr lang="en-US" altLang="en-US" sz="2400">
                <a:latin typeface="KaiTi" panose="02010609060101010101" pitchFamily="49" charset="-122"/>
                <a:ea typeface="KaiTi" panose="02010609060101010101" pitchFamily="49" charset="-122"/>
              </a:rPr>
              <a:t>～</a:t>
            </a:r>
            <a:r>
              <a:rPr lang="en-US" altLang="zh-CN" sz="2400">
                <a:latin typeface="KaiTi" panose="02010609060101010101" pitchFamily="49" charset="-122"/>
                <a:ea typeface="KaiTi" panose="02010609060101010101" pitchFamily="49" charset="-122"/>
              </a:rPr>
              <a:t>70 s</a:t>
            </a:r>
            <a:r>
              <a:rPr lang="en-US" altLang="en-US" sz="2400">
                <a:latin typeface="KaiTi" panose="02010609060101010101" pitchFamily="49" charset="-122"/>
                <a:ea typeface="KaiTi" panose="02010609060101010101" pitchFamily="49" charset="-122"/>
              </a:rPr>
              <a:t>）</a:t>
            </a:r>
            <a:r>
              <a:rPr lang="en-US" altLang="en-US" sz="2400" b="1">
                <a:latin typeface="KaiTi" panose="02010609060101010101" pitchFamily="49" charset="-122"/>
                <a:ea typeface="KaiTi" panose="02010609060101010101" pitchFamily="49" charset="-122"/>
              </a:rPr>
              <a:t>（</a:t>
            </a:r>
            <a:r>
              <a:rPr lang="en-US" altLang="zh-CN" sz="2400" b="1">
                <a:latin typeface="KaiTi" panose="02010609060101010101" pitchFamily="49" charset="-122"/>
                <a:ea typeface="KaiTi" panose="02010609060101010101" pitchFamily="49" charset="-122"/>
              </a:rPr>
              <a:t>Ⅰ</a:t>
            </a:r>
            <a:r>
              <a:rPr lang="en-US" altLang="en-US" sz="2400" b="1">
                <a:latin typeface="KaiTi" panose="02010609060101010101" pitchFamily="49" charset="-122"/>
                <a:ea typeface="KaiTi" panose="02010609060101010101" pitchFamily="49" charset="-122"/>
              </a:rPr>
              <a:t>，</a:t>
            </a:r>
            <a:r>
              <a:rPr lang="en-US" altLang="zh-CN" sz="2400" b="1">
                <a:latin typeface="KaiTi" panose="02010609060101010101" pitchFamily="49" charset="-122"/>
                <a:ea typeface="KaiTi" panose="02010609060101010101" pitchFamily="49" charset="-122"/>
              </a:rPr>
              <a:t>C</a:t>
            </a:r>
            <a:r>
              <a:rPr lang="en-US" altLang="en-US" sz="2400" b="1">
                <a:latin typeface="KaiTi" panose="02010609060101010101" pitchFamily="49" charset="-122"/>
                <a:ea typeface="KaiTi" panose="02010609060101010101" pitchFamily="49" charset="-122"/>
              </a:rPr>
              <a:t>）</a:t>
            </a:r>
            <a:r>
              <a:rPr lang="en-US" altLang="en-US" sz="2400">
                <a:latin typeface="KaiTi" panose="02010609060101010101" pitchFamily="49" charset="-122"/>
                <a:ea typeface="KaiTi" panose="02010609060101010101" pitchFamily="49" charset="-122"/>
              </a:rPr>
              <a:t>；</a:t>
            </a:r>
          </a:p>
          <a:p>
            <a:pPr eaLnBrk="1" hangingPunct="1">
              <a:lnSpc>
                <a:spcPct val="90000"/>
              </a:lnSpc>
            </a:pPr>
            <a:r>
              <a:rPr lang="en-US" altLang="en-US" sz="2400">
                <a:latin typeface="KaiTi" panose="02010609060101010101" pitchFamily="49" charset="-122"/>
                <a:ea typeface="KaiTi" panose="02010609060101010101" pitchFamily="49" charset="-122"/>
              </a:rPr>
              <a:t>（</a:t>
            </a:r>
            <a:r>
              <a:rPr lang="en-US" altLang="zh-CN" sz="2400">
                <a:latin typeface="KaiTi" panose="02010609060101010101" pitchFamily="49" charset="-122"/>
                <a:ea typeface="KaiTi" panose="02010609060101010101" pitchFamily="49" charset="-122"/>
              </a:rPr>
              <a:t>2</a:t>
            </a:r>
            <a:r>
              <a:rPr lang="en-US" altLang="en-US" sz="2400">
                <a:latin typeface="KaiTi" panose="02010609060101010101" pitchFamily="49" charset="-122"/>
                <a:ea typeface="KaiTi" panose="02010609060101010101" pitchFamily="49" charset="-122"/>
              </a:rPr>
              <a:t>）根据年龄、体质量、肌酐清除率（</a:t>
            </a:r>
            <a:r>
              <a:rPr lang="en-US" altLang="zh-CN" sz="2400">
                <a:latin typeface="KaiTi" panose="02010609060101010101" pitchFamily="49" charset="-122"/>
                <a:ea typeface="KaiTi" panose="02010609060101010101" pitchFamily="49" charset="-122"/>
              </a:rPr>
              <a:t>CrCl</a:t>
            </a:r>
            <a:r>
              <a:rPr lang="en-US" altLang="en-US" sz="2400">
                <a:latin typeface="KaiTi" panose="02010609060101010101" pitchFamily="49" charset="-122"/>
                <a:ea typeface="KaiTi" panose="02010609060101010101" pitchFamily="49" charset="-122"/>
              </a:rPr>
              <a:t>）给予</a:t>
            </a:r>
            <a:r>
              <a:rPr lang="en-US" altLang="en-US" sz="2400">
                <a:solidFill>
                  <a:srgbClr val="FFFF00"/>
                </a:solidFill>
                <a:latin typeface="KaiTi" panose="02010609060101010101" pitchFamily="49" charset="-122"/>
                <a:ea typeface="KaiTi" panose="02010609060101010101" pitchFamily="49" charset="-122"/>
              </a:rPr>
              <a:t>依诺肝素</a:t>
            </a:r>
            <a:r>
              <a:rPr lang="en-US" altLang="en-US" sz="2400">
                <a:latin typeface="KaiTi" panose="02010609060101010101" pitchFamily="49" charset="-122"/>
                <a:ea typeface="KaiTi" panose="02010609060101010101" pitchFamily="49" charset="-122"/>
              </a:rPr>
              <a:t>。年龄＜</a:t>
            </a:r>
            <a:r>
              <a:rPr lang="en-US" altLang="zh-CN" sz="2400">
                <a:latin typeface="KaiTi" panose="02010609060101010101" pitchFamily="49" charset="-122"/>
                <a:ea typeface="KaiTi" panose="02010609060101010101" pitchFamily="49" charset="-122"/>
              </a:rPr>
              <a:t>75</a:t>
            </a:r>
            <a:r>
              <a:rPr lang="en-US" altLang="en-US" sz="2400">
                <a:latin typeface="KaiTi" panose="02010609060101010101" pitchFamily="49" charset="-122"/>
                <a:ea typeface="KaiTi" panose="02010609060101010101" pitchFamily="49" charset="-122"/>
              </a:rPr>
              <a:t>岁的患者，静脉推注</a:t>
            </a:r>
            <a:r>
              <a:rPr lang="en-US" altLang="zh-CN" sz="2400">
                <a:latin typeface="KaiTi" panose="02010609060101010101" pitchFamily="49" charset="-122"/>
                <a:ea typeface="KaiTi" panose="02010609060101010101" pitchFamily="49" charset="-122"/>
              </a:rPr>
              <a:t>30 mg</a:t>
            </a:r>
            <a:r>
              <a:rPr lang="en-US" altLang="en-US" sz="2400">
                <a:latin typeface="KaiTi" panose="02010609060101010101" pitchFamily="49" charset="-122"/>
                <a:ea typeface="KaiTi" panose="02010609060101010101" pitchFamily="49" charset="-122"/>
              </a:rPr>
              <a:t>，继以每</a:t>
            </a:r>
            <a:r>
              <a:rPr lang="en-US" altLang="zh-CN" sz="2400">
                <a:latin typeface="KaiTi" panose="02010609060101010101" pitchFamily="49" charset="-122"/>
                <a:ea typeface="KaiTi" panose="02010609060101010101" pitchFamily="49" charset="-122"/>
              </a:rPr>
              <a:t>12 h</a:t>
            </a:r>
            <a:r>
              <a:rPr lang="en-US" altLang="en-US" sz="2400">
                <a:latin typeface="KaiTi" panose="02010609060101010101" pitchFamily="49" charset="-122"/>
                <a:ea typeface="KaiTi" panose="02010609060101010101" pitchFamily="49" charset="-122"/>
              </a:rPr>
              <a:t>皮下注射</a:t>
            </a:r>
            <a:r>
              <a:rPr lang="en-US" altLang="zh-CN" sz="2400">
                <a:latin typeface="KaiTi" panose="02010609060101010101" pitchFamily="49" charset="-122"/>
                <a:ea typeface="KaiTi" panose="02010609060101010101" pitchFamily="49" charset="-122"/>
              </a:rPr>
              <a:t>1 mg/kg</a:t>
            </a:r>
            <a:r>
              <a:rPr lang="en-US" altLang="en-US" sz="2400">
                <a:latin typeface="KaiTi" panose="02010609060101010101" pitchFamily="49" charset="-122"/>
                <a:ea typeface="KaiTi" panose="02010609060101010101" pitchFamily="49" charset="-122"/>
              </a:rPr>
              <a:t>（前</a:t>
            </a:r>
            <a:r>
              <a:rPr lang="en-US" altLang="zh-CN" sz="2400">
                <a:latin typeface="KaiTi" panose="02010609060101010101" pitchFamily="49" charset="-122"/>
                <a:ea typeface="KaiTi" panose="02010609060101010101" pitchFamily="49" charset="-122"/>
              </a:rPr>
              <a:t>2</a:t>
            </a:r>
            <a:r>
              <a:rPr lang="en-US" altLang="en-US" sz="2400">
                <a:latin typeface="KaiTi" panose="02010609060101010101" pitchFamily="49" charset="-122"/>
                <a:ea typeface="KaiTi" panose="02010609060101010101" pitchFamily="49" charset="-122"/>
              </a:rPr>
              <a:t>次最大剂量</a:t>
            </a:r>
            <a:r>
              <a:rPr lang="en-US" altLang="zh-CN" sz="2400">
                <a:latin typeface="KaiTi" panose="02010609060101010101" pitchFamily="49" charset="-122"/>
                <a:ea typeface="KaiTi" panose="02010609060101010101" pitchFamily="49" charset="-122"/>
              </a:rPr>
              <a:t>100 mg</a:t>
            </a:r>
            <a:r>
              <a:rPr lang="en-US" altLang="en-US" sz="2400">
                <a:latin typeface="KaiTi" panose="02010609060101010101" pitchFamily="49" charset="-122"/>
                <a:ea typeface="KaiTi" panose="02010609060101010101" pitchFamily="49" charset="-122"/>
              </a:rPr>
              <a:t>）</a:t>
            </a:r>
            <a:r>
              <a:rPr lang="en-US" altLang="en-US" sz="2400" b="1">
                <a:latin typeface="KaiTi" panose="02010609060101010101" pitchFamily="49" charset="-122"/>
                <a:ea typeface="KaiTi" panose="02010609060101010101" pitchFamily="49" charset="-122"/>
              </a:rPr>
              <a:t>（</a:t>
            </a:r>
            <a:r>
              <a:rPr lang="en-US" altLang="zh-CN" sz="2400" b="1">
                <a:latin typeface="KaiTi" panose="02010609060101010101" pitchFamily="49" charset="-122"/>
                <a:ea typeface="KaiTi" panose="02010609060101010101" pitchFamily="49" charset="-122"/>
              </a:rPr>
              <a:t>Ⅰ</a:t>
            </a:r>
            <a:r>
              <a:rPr lang="en-US" altLang="en-US" sz="2400" b="1">
                <a:latin typeface="KaiTi" panose="02010609060101010101" pitchFamily="49" charset="-122"/>
                <a:ea typeface="KaiTi" panose="02010609060101010101" pitchFamily="49" charset="-122"/>
              </a:rPr>
              <a:t>，</a:t>
            </a:r>
            <a:r>
              <a:rPr lang="en-US" altLang="zh-CN" sz="2400" b="1">
                <a:latin typeface="KaiTi" panose="02010609060101010101" pitchFamily="49" charset="-122"/>
                <a:ea typeface="KaiTi" panose="02010609060101010101" pitchFamily="49" charset="-122"/>
              </a:rPr>
              <a:t>A</a:t>
            </a:r>
            <a:r>
              <a:rPr lang="en-US" altLang="en-US" sz="2400" b="1">
                <a:latin typeface="KaiTi" panose="02010609060101010101" pitchFamily="49" charset="-122"/>
                <a:ea typeface="KaiTi" panose="02010609060101010101" pitchFamily="49" charset="-122"/>
              </a:rPr>
              <a:t>）</a:t>
            </a:r>
            <a:r>
              <a:rPr lang="en-US" altLang="en-US" sz="2400">
                <a:latin typeface="KaiTi" panose="02010609060101010101" pitchFamily="49" charset="-122"/>
                <a:ea typeface="KaiTi" panose="02010609060101010101" pitchFamily="49" charset="-122"/>
              </a:rPr>
              <a:t>；年龄</a:t>
            </a:r>
            <a:r>
              <a:rPr lang="en-US" altLang="zh-CN" sz="2400">
                <a:latin typeface="KaiTi" panose="02010609060101010101" pitchFamily="49" charset="-122"/>
                <a:ea typeface="KaiTi" panose="02010609060101010101" pitchFamily="49" charset="-122"/>
              </a:rPr>
              <a:t>≥75</a:t>
            </a:r>
            <a:r>
              <a:rPr lang="en-US" altLang="en-US" sz="2400">
                <a:latin typeface="KaiTi" panose="02010609060101010101" pitchFamily="49" charset="-122"/>
                <a:ea typeface="KaiTi" panose="02010609060101010101" pitchFamily="49" charset="-122"/>
              </a:rPr>
              <a:t>岁的患者仅需每</a:t>
            </a:r>
            <a:r>
              <a:rPr lang="en-US" altLang="zh-CN" sz="2400">
                <a:latin typeface="KaiTi" panose="02010609060101010101" pitchFamily="49" charset="-122"/>
                <a:ea typeface="KaiTi" panose="02010609060101010101" pitchFamily="49" charset="-122"/>
              </a:rPr>
              <a:t>12 h</a:t>
            </a:r>
            <a:r>
              <a:rPr lang="en-US" altLang="en-US" sz="2400">
                <a:latin typeface="KaiTi" panose="02010609060101010101" pitchFamily="49" charset="-122"/>
                <a:ea typeface="KaiTi" panose="02010609060101010101" pitchFamily="49" charset="-122"/>
              </a:rPr>
              <a:t>皮下注射</a:t>
            </a:r>
            <a:r>
              <a:rPr lang="en-US" altLang="zh-CN" sz="2400">
                <a:latin typeface="KaiTi" panose="02010609060101010101" pitchFamily="49" charset="-122"/>
                <a:ea typeface="KaiTi" panose="02010609060101010101" pitchFamily="49" charset="-122"/>
              </a:rPr>
              <a:t>0.75 mg/kg</a:t>
            </a:r>
            <a:r>
              <a:rPr lang="en-US" altLang="en-US" sz="2400">
                <a:latin typeface="KaiTi" panose="02010609060101010101" pitchFamily="49" charset="-122"/>
                <a:ea typeface="KaiTi" panose="02010609060101010101" pitchFamily="49" charset="-122"/>
              </a:rPr>
              <a:t>（前</a:t>
            </a:r>
            <a:r>
              <a:rPr lang="en-US" altLang="zh-CN" sz="2400">
                <a:latin typeface="KaiTi" panose="02010609060101010101" pitchFamily="49" charset="-122"/>
                <a:ea typeface="KaiTi" panose="02010609060101010101" pitchFamily="49" charset="-122"/>
              </a:rPr>
              <a:t>2</a:t>
            </a:r>
            <a:r>
              <a:rPr lang="en-US" altLang="en-US" sz="2400">
                <a:latin typeface="KaiTi" panose="02010609060101010101" pitchFamily="49" charset="-122"/>
                <a:ea typeface="KaiTi" panose="02010609060101010101" pitchFamily="49" charset="-122"/>
              </a:rPr>
              <a:t>次最大剂量</a:t>
            </a:r>
            <a:r>
              <a:rPr lang="en-US" altLang="zh-CN" sz="2400">
                <a:latin typeface="KaiTi" panose="02010609060101010101" pitchFamily="49" charset="-122"/>
                <a:ea typeface="KaiTi" panose="02010609060101010101" pitchFamily="49" charset="-122"/>
              </a:rPr>
              <a:t>75 mg</a:t>
            </a:r>
            <a:r>
              <a:rPr lang="en-US" altLang="en-US" sz="2400">
                <a:latin typeface="KaiTi" panose="02010609060101010101" pitchFamily="49" charset="-122"/>
                <a:ea typeface="KaiTi" panose="02010609060101010101" pitchFamily="49" charset="-122"/>
              </a:rPr>
              <a:t>）。如</a:t>
            </a:r>
            <a:r>
              <a:rPr lang="en-US" altLang="zh-CN" sz="2400">
                <a:latin typeface="KaiTi" panose="02010609060101010101" pitchFamily="49" charset="-122"/>
                <a:ea typeface="KaiTi" panose="02010609060101010101" pitchFamily="49" charset="-122"/>
              </a:rPr>
              <a:t>CrCl</a:t>
            </a:r>
            <a:r>
              <a:rPr lang="en-US" altLang="en-US" sz="2400">
                <a:latin typeface="KaiTi" panose="02010609060101010101" pitchFamily="49" charset="-122"/>
                <a:ea typeface="KaiTi" panose="02010609060101010101" pitchFamily="49" charset="-122"/>
              </a:rPr>
              <a:t>＜</a:t>
            </a:r>
            <a:r>
              <a:rPr lang="en-US" altLang="zh-CN" sz="2400">
                <a:latin typeface="KaiTi" panose="02010609060101010101" pitchFamily="49" charset="-122"/>
                <a:ea typeface="KaiTi" panose="02010609060101010101" pitchFamily="49" charset="-122"/>
              </a:rPr>
              <a:t>30 ml/min</a:t>
            </a:r>
            <a:r>
              <a:rPr lang="en-US" altLang="en-US" sz="2400">
                <a:latin typeface="KaiTi" panose="02010609060101010101" pitchFamily="49" charset="-122"/>
                <a:ea typeface="KaiTi" panose="02010609060101010101" pitchFamily="49" charset="-122"/>
              </a:rPr>
              <a:t>，则不论年龄，每</a:t>
            </a:r>
            <a:r>
              <a:rPr lang="en-US" altLang="zh-CN" sz="2400">
                <a:latin typeface="KaiTi" panose="02010609060101010101" pitchFamily="49" charset="-122"/>
                <a:ea typeface="KaiTi" panose="02010609060101010101" pitchFamily="49" charset="-122"/>
              </a:rPr>
              <a:t>24 h</a:t>
            </a:r>
            <a:r>
              <a:rPr lang="en-US" altLang="en-US" sz="2400">
                <a:latin typeface="KaiTi" panose="02010609060101010101" pitchFamily="49" charset="-122"/>
                <a:ea typeface="KaiTi" panose="02010609060101010101" pitchFamily="49" charset="-122"/>
              </a:rPr>
              <a:t>皮下注射</a:t>
            </a:r>
            <a:r>
              <a:rPr lang="en-US" altLang="zh-CN" sz="2400">
                <a:latin typeface="KaiTi" panose="02010609060101010101" pitchFamily="49" charset="-122"/>
                <a:ea typeface="KaiTi" panose="02010609060101010101" pitchFamily="49" charset="-122"/>
              </a:rPr>
              <a:t>1 mg/kg</a:t>
            </a:r>
            <a:r>
              <a:rPr lang="en-US" altLang="en-US" sz="2400">
                <a:latin typeface="KaiTi" panose="02010609060101010101" pitchFamily="49" charset="-122"/>
                <a:ea typeface="KaiTi" panose="02010609060101010101" pitchFamily="49" charset="-122"/>
              </a:rPr>
              <a:t>。</a:t>
            </a:r>
          </a:p>
          <a:p>
            <a:pPr eaLnBrk="1" hangingPunct="1">
              <a:lnSpc>
                <a:spcPct val="90000"/>
              </a:lnSpc>
            </a:pPr>
            <a:r>
              <a:rPr lang="en-US" altLang="en-US" sz="2400">
                <a:latin typeface="KaiTi" panose="02010609060101010101" pitchFamily="49" charset="-122"/>
                <a:ea typeface="KaiTi" panose="02010609060101010101" pitchFamily="49" charset="-122"/>
              </a:rPr>
              <a:t>（</a:t>
            </a:r>
            <a:r>
              <a:rPr lang="en-US" altLang="zh-CN" sz="2400">
                <a:latin typeface="KaiTi" panose="02010609060101010101" pitchFamily="49" charset="-122"/>
                <a:ea typeface="KaiTi" panose="02010609060101010101" pitchFamily="49" charset="-122"/>
              </a:rPr>
              <a:t>3</a:t>
            </a:r>
            <a:r>
              <a:rPr lang="en-US" altLang="en-US" sz="2400">
                <a:latin typeface="KaiTi" panose="02010609060101010101" pitchFamily="49" charset="-122"/>
                <a:ea typeface="KaiTi" panose="02010609060101010101" pitchFamily="49" charset="-122"/>
              </a:rPr>
              <a:t>）静脉推注磺达肝癸钠</a:t>
            </a:r>
            <a:r>
              <a:rPr lang="en-US" altLang="zh-CN" sz="2400">
                <a:latin typeface="KaiTi" panose="02010609060101010101" pitchFamily="49" charset="-122"/>
                <a:ea typeface="KaiTi" panose="02010609060101010101" pitchFamily="49" charset="-122"/>
              </a:rPr>
              <a:t>2.5 mg</a:t>
            </a:r>
            <a:r>
              <a:rPr lang="en-US" altLang="en-US" sz="2400">
                <a:latin typeface="KaiTi" panose="02010609060101010101" pitchFamily="49" charset="-122"/>
                <a:ea typeface="KaiTi" panose="02010609060101010101" pitchFamily="49" charset="-122"/>
              </a:rPr>
              <a:t>。</a:t>
            </a:r>
          </a:p>
        </p:txBody>
      </p:sp>
    </p:spTree>
  </p:cSld>
  <p:clrMapOvr>
    <a:masterClrMapping/>
  </p:clrMapOvr>
  <p:transition>
    <p:cut/>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31" name="标题 512001">
            <a:extLst>
              <a:ext uri="{FF2B5EF4-FFF2-40B4-BE49-F238E27FC236}">
                <a16:creationId xmlns:a16="http://schemas.microsoft.com/office/drawing/2014/main" id="{88DA71B4-A37D-45D9-9B7A-A9AA6590D2B6}"/>
              </a:ext>
            </a:extLst>
          </p:cNvPr>
          <p:cNvSpPr>
            <a:spLocks noGrp="1" noChangeArrowheads="1"/>
          </p:cNvSpPr>
          <p:nvPr>
            <p:ph type="title" idx="4294967295"/>
          </p:nvPr>
        </p:nvSpPr>
        <p:spPr>
          <a:xfrm>
            <a:off x="457200" y="276225"/>
            <a:ext cx="8229600" cy="960438"/>
          </a:xfrm>
        </p:spPr>
        <p:txBody>
          <a:bodyPr/>
          <a:lstStyle/>
          <a:p>
            <a:pPr eaLnBrk="1" hangingPunct="1">
              <a:lnSpc>
                <a:spcPct val="90000"/>
              </a:lnSpc>
            </a:pPr>
            <a:r>
              <a:rPr lang="en-US" altLang="en-US" sz="3600" b="0"/>
              <a:t>七、其他药物治疗</a:t>
            </a:r>
          </a:p>
        </p:txBody>
      </p:sp>
      <p:sp>
        <p:nvSpPr>
          <p:cNvPr id="2232" name="文本占位符 512002">
            <a:extLst>
              <a:ext uri="{FF2B5EF4-FFF2-40B4-BE49-F238E27FC236}">
                <a16:creationId xmlns:a16="http://schemas.microsoft.com/office/drawing/2014/main" id="{0F6789AA-0B55-418F-883E-3A187F249693}"/>
              </a:ext>
            </a:extLst>
          </p:cNvPr>
          <p:cNvSpPr>
            <a:spLocks noGrp="1" noChangeArrowheads="1"/>
          </p:cNvSpPr>
          <p:nvPr>
            <p:ph type="body" idx="4294967295"/>
          </p:nvPr>
        </p:nvSpPr>
        <p:spPr>
          <a:xfrm>
            <a:off x="457200" y="1171575"/>
            <a:ext cx="8229600" cy="4954588"/>
          </a:xfrm>
        </p:spPr>
        <p:txBody>
          <a:bodyPr/>
          <a:lstStyle/>
          <a:p>
            <a:pPr marL="0" indent="0" eaLnBrk="1" hangingPunct="1">
              <a:buFont typeface="Wingdings" panose="05000000000000000000" pitchFamily="2" charset="2"/>
              <a:buNone/>
            </a:pPr>
            <a:r>
              <a:rPr lang="en-US" altLang="en-US" sz="2800" b="1">
                <a:solidFill>
                  <a:srgbClr val="FF0000"/>
                </a:solidFill>
              </a:rPr>
              <a:t>（一）抗心肌缺血</a:t>
            </a:r>
          </a:p>
          <a:p>
            <a:pPr marL="0" indent="0" eaLnBrk="1" hangingPunct="1">
              <a:buFont typeface="Wingdings" panose="05000000000000000000" pitchFamily="2" charset="2"/>
              <a:buNone/>
            </a:pPr>
            <a:r>
              <a:rPr lang="en-US" altLang="zh-CN" sz="2800">
                <a:solidFill>
                  <a:srgbClr val="FF0000"/>
                </a:solidFill>
              </a:rPr>
              <a:t>1</a:t>
            </a:r>
            <a:r>
              <a:rPr lang="en-US" altLang="en-US" sz="2800">
                <a:solidFill>
                  <a:srgbClr val="FF0000"/>
                </a:solidFill>
              </a:rPr>
              <a:t>．</a:t>
            </a:r>
            <a:r>
              <a:rPr lang="en-US" altLang="zh-CN" sz="2800">
                <a:solidFill>
                  <a:srgbClr val="FF0000"/>
                </a:solidFill>
              </a:rPr>
              <a:t>β</a:t>
            </a:r>
            <a:r>
              <a:rPr lang="en-US" altLang="en-US" sz="2800">
                <a:solidFill>
                  <a:srgbClr val="FF0000"/>
                </a:solidFill>
              </a:rPr>
              <a:t>受体阻滞剂</a:t>
            </a:r>
          </a:p>
          <a:p>
            <a:pPr marL="0" indent="0" eaLnBrk="1" hangingPunct="1"/>
            <a:r>
              <a:rPr lang="en-US" altLang="en-US" sz="2800">
                <a:latin typeface="KaiTi" panose="02010609060101010101" pitchFamily="49" charset="-122"/>
                <a:ea typeface="KaiTi" panose="02010609060101010101" pitchFamily="49" charset="-122"/>
              </a:rPr>
              <a:t>有利于缩小心肌梗死面积，减少复发性心肌缺血、再梗死、心室颤动及其他恶性心律失常，对降低急性期病死率有肯定的疗效。无禁忌证的</a:t>
            </a:r>
            <a:r>
              <a:rPr lang="en-US" altLang="zh-CN" sz="2800">
                <a:latin typeface="KaiTi" panose="02010609060101010101" pitchFamily="49" charset="-122"/>
                <a:ea typeface="KaiTi" panose="02010609060101010101" pitchFamily="49" charset="-122"/>
              </a:rPr>
              <a:t>STEMI</a:t>
            </a:r>
            <a:r>
              <a:rPr lang="en-US" altLang="en-US" sz="2800">
                <a:latin typeface="KaiTi" panose="02010609060101010101" pitchFamily="49" charset="-122"/>
                <a:ea typeface="KaiTi" panose="02010609060101010101" pitchFamily="49" charset="-122"/>
              </a:rPr>
              <a:t>患者应在发病后</a:t>
            </a:r>
            <a:r>
              <a:rPr lang="en-US" altLang="zh-CN" sz="2800">
                <a:latin typeface="KaiTi" panose="02010609060101010101" pitchFamily="49" charset="-122"/>
                <a:ea typeface="KaiTi" panose="02010609060101010101" pitchFamily="49" charset="-122"/>
              </a:rPr>
              <a:t>24 h</a:t>
            </a:r>
            <a:r>
              <a:rPr lang="en-US" altLang="en-US" sz="2800">
                <a:latin typeface="KaiTi" panose="02010609060101010101" pitchFamily="49" charset="-122"/>
                <a:ea typeface="KaiTi" panose="02010609060101010101" pitchFamily="49" charset="-122"/>
              </a:rPr>
              <a:t>内常规口服</a:t>
            </a:r>
            <a:r>
              <a:rPr lang="en-US" altLang="zh-CN" sz="2800">
                <a:latin typeface="KaiTi" panose="02010609060101010101" pitchFamily="49" charset="-122"/>
                <a:ea typeface="KaiTi" panose="02010609060101010101" pitchFamily="49" charset="-122"/>
              </a:rPr>
              <a:t>β</a:t>
            </a:r>
            <a:r>
              <a:rPr lang="en-US" altLang="en-US" sz="2800">
                <a:latin typeface="KaiTi" panose="02010609060101010101" pitchFamily="49" charset="-122"/>
                <a:ea typeface="KaiTi" panose="02010609060101010101" pitchFamily="49" charset="-122"/>
              </a:rPr>
              <a:t>受体阻滞剂（</a:t>
            </a:r>
            <a:r>
              <a:rPr lang="en-US" altLang="zh-CN" sz="2800">
                <a:solidFill>
                  <a:srgbClr val="FF0000"/>
                </a:solidFill>
                <a:latin typeface="KaiTi" panose="02010609060101010101" pitchFamily="49" charset="-122"/>
                <a:ea typeface="KaiTi" panose="02010609060101010101" pitchFamily="49" charset="-122"/>
              </a:rPr>
              <a:t>Ⅰ</a:t>
            </a:r>
            <a:r>
              <a:rPr lang="en-US" altLang="en-US" sz="2800">
                <a:solidFill>
                  <a:srgbClr val="FF0000"/>
                </a:solidFill>
                <a:latin typeface="KaiTi" panose="02010609060101010101" pitchFamily="49" charset="-122"/>
                <a:ea typeface="KaiTi" panose="02010609060101010101" pitchFamily="49" charset="-122"/>
              </a:rPr>
              <a:t>，</a:t>
            </a:r>
            <a:r>
              <a:rPr lang="en-US" altLang="zh-CN" sz="2800">
                <a:solidFill>
                  <a:srgbClr val="FF0000"/>
                </a:solidFill>
                <a:latin typeface="KaiTi" panose="02010609060101010101" pitchFamily="49" charset="-122"/>
                <a:ea typeface="KaiTi" panose="02010609060101010101" pitchFamily="49" charset="-122"/>
              </a:rPr>
              <a:t>B</a:t>
            </a:r>
            <a:r>
              <a:rPr lang="en-US" altLang="en-US" sz="2800">
                <a:latin typeface="KaiTi" panose="02010609060101010101" pitchFamily="49" charset="-122"/>
                <a:ea typeface="KaiTi" panose="02010609060101010101" pitchFamily="49" charset="-122"/>
              </a:rPr>
              <a:t>）。建议口服美托洛尔，从低剂量开始，逐渐加量。若患者耐受良好，</a:t>
            </a:r>
            <a:r>
              <a:rPr lang="en-US" altLang="zh-CN" sz="2800">
                <a:latin typeface="KaiTi" panose="02010609060101010101" pitchFamily="49" charset="-122"/>
                <a:ea typeface="KaiTi" panose="02010609060101010101" pitchFamily="49" charset="-122"/>
              </a:rPr>
              <a:t>2</a:t>
            </a:r>
            <a:r>
              <a:rPr lang="en-US" altLang="en-US" sz="2800">
                <a:latin typeface="KaiTi" panose="02010609060101010101" pitchFamily="49" charset="-122"/>
                <a:ea typeface="KaiTi" panose="02010609060101010101" pitchFamily="49" charset="-122"/>
              </a:rPr>
              <a:t>～</a:t>
            </a:r>
            <a:r>
              <a:rPr lang="en-US" altLang="zh-CN" sz="2800">
                <a:latin typeface="KaiTi" panose="02010609060101010101" pitchFamily="49" charset="-122"/>
                <a:ea typeface="KaiTi" panose="02010609060101010101" pitchFamily="49" charset="-122"/>
              </a:rPr>
              <a:t>3 d</a:t>
            </a:r>
            <a:r>
              <a:rPr lang="en-US" altLang="en-US" sz="2800">
                <a:latin typeface="KaiTi" panose="02010609060101010101" pitchFamily="49" charset="-122"/>
                <a:ea typeface="KaiTi" panose="02010609060101010101" pitchFamily="49" charset="-122"/>
              </a:rPr>
              <a:t>后换用相应剂量的长效控释制剂。</a:t>
            </a:r>
          </a:p>
        </p:txBody>
      </p:sp>
    </p:spTree>
  </p:cSld>
  <p:clrMapOvr>
    <a:masterClrMapping/>
  </p:clrMapOvr>
  <p:transition>
    <p:cut/>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39" name="标题 513025">
            <a:extLst>
              <a:ext uri="{FF2B5EF4-FFF2-40B4-BE49-F238E27FC236}">
                <a16:creationId xmlns:a16="http://schemas.microsoft.com/office/drawing/2014/main" id="{CB0C114C-3C1E-4A47-BCF9-95ACB64F5AEE}"/>
              </a:ext>
            </a:extLst>
          </p:cNvPr>
          <p:cNvSpPr>
            <a:spLocks noGrp="1" noChangeArrowheads="1"/>
          </p:cNvSpPr>
          <p:nvPr>
            <p:ph type="title" idx="4294967295"/>
          </p:nvPr>
        </p:nvSpPr>
        <p:spPr>
          <a:xfrm>
            <a:off x="457200" y="276225"/>
            <a:ext cx="8229600" cy="658813"/>
          </a:xfrm>
        </p:spPr>
        <p:txBody>
          <a:bodyPr/>
          <a:lstStyle/>
          <a:p>
            <a:pPr eaLnBrk="1" hangingPunct="1">
              <a:defRPr/>
            </a:pPr>
            <a:br>
              <a:rPr lang="en-US" altLang="zh-CN" sz="2800" b="0"/>
            </a:br>
            <a:r>
              <a:rPr lang="en-US" altLang="en-US" sz="2800" b="0"/>
              <a:t>（一）抗心肌缺血</a:t>
            </a:r>
            <a:br>
              <a:rPr lang="zh-CN" altLang="en-US" sz="2800"/>
            </a:br>
            <a:endParaRPr lang="en-US" altLang="en-US" sz="2800"/>
          </a:p>
        </p:txBody>
      </p:sp>
      <p:sp>
        <p:nvSpPr>
          <p:cNvPr id="2240" name="文本占位符 513026">
            <a:extLst>
              <a:ext uri="{FF2B5EF4-FFF2-40B4-BE49-F238E27FC236}">
                <a16:creationId xmlns:a16="http://schemas.microsoft.com/office/drawing/2014/main" id="{3D665A22-421F-400B-8A08-7605643B9AC4}"/>
              </a:ext>
            </a:extLst>
          </p:cNvPr>
          <p:cNvSpPr>
            <a:spLocks noGrp="1" noChangeArrowheads="1"/>
          </p:cNvSpPr>
          <p:nvPr>
            <p:ph type="body" idx="4294967295"/>
          </p:nvPr>
        </p:nvSpPr>
        <p:spPr>
          <a:xfrm>
            <a:off x="466725" y="1125538"/>
            <a:ext cx="8229600" cy="5273675"/>
          </a:xfrm>
        </p:spPr>
        <p:txBody>
          <a:bodyPr/>
          <a:lstStyle/>
          <a:p>
            <a:pPr marL="0" indent="0" eaLnBrk="1" hangingPunct="1">
              <a:buFont typeface="Wingdings" panose="05000000000000000000" pitchFamily="2" charset="2"/>
              <a:buNone/>
            </a:pPr>
            <a:r>
              <a:rPr lang="en-US" altLang="zh-CN" sz="2800">
                <a:solidFill>
                  <a:srgbClr val="FF0000"/>
                </a:solidFill>
              </a:rPr>
              <a:t>2</a:t>
            </a:r>
            <a:r>
              <a:rPr lang="en-US" altLang="en-US" sz="2800">
                <a:solidFill>
                  <a:srgbClr val="FF0000"/>
                </a:solidFill>
              </a:rPr>
              <a:t>．硝酸酯类</a:t>
            </a:r>
            <a:endParaRPr lang="en-US" altLang="zh-CN" sz="2800">
              <a:solidFill>
                <a:srgbClr val="FF0000"/>
              </a:solidFill>
            </a:endParaRPr>
          </a:p>
          <a:p>
            <a:pPr marL="0" indent="0" eaLnBrk="1" hangingPunct="1">
              <a:buFont typeface="Wingdings" panose="05000000000000000000" pitchFamily="2" charset="2"/>
              <a:buNone/>
            </a:pPr>
            <a:endParaRPr lang="en-US" altLang="en-US" sz="2800">
              <a:solidFill>
                <a:srgbClr val="FF0000"/>
              </a:solidFill>
              <a:latin typeface="KaiTi" panose="02010609060101010101" pitchFamily="49" charset="-122"/>
              <a:ea typeface="KaiTi" panose="02010609060101010101" pitchFamily="49" charset="-122"/>
            </a:endParaRPr>
          </a:p>
          <a:p>
            <a:pPr marL="0" indent="0" eaLnBrk="1" hangingPunct="1"/>
            <a:r>
              <a:rPr lang="en-US" altLang="en-US" sz="2800">
                <a:latin typeface="KaiTi" panose="02010609060101010101" pitchFamily="49" charset="-122"/>
                <a:ea typeface="KaiTi" panose="02010609060101010101" pitchFamily="49" charset="-122"/>
              </a:rPr>
              <a:t>静脉滴注硝酸酯类药物用于缓解缺血性胸痛、控制高血压或减轻肺水肿（</a:t>
            </a:r>
            <a:r>
              <a:rPr lang="en-US" altLang="zh-CN" sz="2800">
                <a:solidFill>
                  <a:srgbClr val="FF0000"/>
                </a:solidFill>
                <a:latin typeface="KaiTi" panose="02010609060101010101" pitchFamily="49" charset="-122"/>
                <a:ea typeface="KaiTi" panose="02010609060101010101" pitchFamily="49" charset="-122"/>
              </a:rPr>
              <a:t>Ⅰ</a:t>
            </a:r>
            <a:r>
              <a:rPr lang="en-US" altLang="en-US" sz="2800">
                <a:solidFill>
                  <a:srgbClr val="FF0000"/>
                </a:solidFill>
                <a:latin typeface="KaiTi" panose="02010609060101010101" pitchFamily="49" charset="-122"/>
                <a:ea typeface="KaiTi" panose="02010609060101010101" pitchFamily="49" charset="-122"/>
              </a:rPr>
              <a:t>，</a:t>
            </a:r>
            <a:r>
              <a:rPr lang="en-US" altLang="zh-CN" sz="2800">
                <a:solidFill>
                  <a:srgbClr val="FF0000"/>
                </a:solidFill>
                <a:latin typeface="KaiTi" panose="02010609060101010101" pitchFamily="49" charset="-122"/>
                <a:ea typeface="KaiTi" panose="02010609060101010101" pitchFamily="49" charset="-122"/>
              </a:rPr>
              <a:t>B</a:t>
            </a:r>
            <a:r>
              <a:rPr lang="en-US" altLang="en-US" sz="2800">
                <a:latin typeface="KaiTi" panose="02010609060101010101" pitchFamily="49" charset="-122"/>
                <a:ea typeface="KaiTi" panose="02010609060101010101" pitchFamily="49" charset="-122"/>
              </a:rPr>
              <a:t>）。</a:t>
            </a:r>
          </a:p>
          <a:p>
            <a:pPr marL="0" indent="0" eaLnBrk="1" hangingPunct="1"/>
            <a:r>
              <a:rPr lang="en-US" altLang="en-US" sz="2800">
                <a:latin typeface="KaiTi" panose="02010609060101010101" pitchFamily="49" charset="-122"/>
                <a:ea typeface="KaiTi" panose="02010609060101010101" pitchFamily="49" charset="-122"/>
              </a:rPr>
              <a:t>如患者收缩压＜</a:t>
            </a:r>
            <a:r>
              <a:rPr lang="en-US" altLang="zh-CN" sz="2800">
                <a:latin typeface="KaiTi" panose="02010609060101010101" pitchFamily="49" charset="-122"/>
                <a:ea typeface="KaiTi" panose="02010609060101010101" pitchFamily="49" charset="-122"/>
              </a:rPr>
              <a:t>90 mmHg</a:t>
            </a:r>
            <a:r>
              <a:rPr lang="en-US" altLang="en-US" sz="2800">
                <a:latin typeface="KaiTi" panose="02010609060101010101" pitchFamily="49" charset="-122"/>
                <a:ea typeface="KaiTi" panose="02010609060101010101" pitchFamily="49" charset="-122"/>
              </a:rPr>
              <a:t>或较基础血压降低＞</a:t>
            </a:r>
            <a:r>
              <a:rPr lang="en-US" altLang="zh-CN" sz="2800">
                <a:latin typeface="KaiTi" panose="02010609060101010101" pitchFamily="49" charset="-122"/>
                <a:ea typeface="KaiTi" panose="02010609060101010101" pitchFamily="49" charset="-122"/>
              </a:rPr>
              <a:t>30%</a:t>
            </a:r>
            <a:r>
              <a:rPr lang="en-US" altLang="en-US" sz="2800">
                <a:latin typeface="KaiTi" panose="02010609060101010101" pitchFamily="49" charset="-122"/>
                <a:ea typeface="KaiTi" panose="02010609060101010101" pitchFamily="49" charset="-122"/>
              </a:rPr>
              <a:t>、严重心动过缓（＜</a:t>
            </a:r>
            <a:r>
              <a:rPr lang="en-US" altLang="zh-CN" sz="2800">
                <a:latin typeface="KaiTi" panose="02010609060101010101" pitchFamily="49" charset="-122"/>
                <a:ea typeface="KaiTi" panose="02010609060101010101" pitchFamily="49" charset="-122"/>
              </a:rPr>
              <a:t>50</a:t>
            </a:r>
            <a:r>
              <a:rPr lang="en-US" altLang="en-US" sz="2800">
                <a:latin typeface="KaiTi" panose="02010609060101010101" pitchFamily="49" charset="-122"/>
                <a:ea typeface="KaiTi" panose="02010609060101010101" pitchFamily="49" charset="-122"/>
              </a:rPr>
              <a:t>次</a:t>
            </a:r>
            <a:r>
              <a:rPr lang="en-US" altLang="zh-CN" sz="2800">
                <a:latin typeface="KaiTi" panose="02010609060101010101" pitchFamily="49" charset="-122"/>
                <a:ea typeface="KaiTi" panose="02010609060101010101" pitchFamily="49" charset="-122"/>
              </a:rPr>
              <a:t>/min</a:t>
            </a:r>
            <a:r>
              <a:rPr lang="en-US" altLang="en-US" sz="2800">
                <a:latin typeface="KaiTi" panose="02010609060101010101" pitchFamily="49" charset="-122"/>
                <a:ea typeface="KaiTi" panose="02010609060101010101" pitchFamily="49" charset="-122"/>
              </a:rPr>
              <a:t>）或</a:t>
            </a:r>
            <a:r>
              <a:rPr lang="en-US" altLang="en-US" sz="2800">
                <a:solidFill>
                  <a:srgbClr val="FF0000"/>
                </a:solidFill>
                <a:latin typeface="KaiTi" panose="02010609060101010101" pitchFamily="49" charset="-122"/>
                <a:ea typeface="KaiTi" panose="02010609060101010101" pitchFamily="49" charset="-122"/>
              </a:rPr>
              <a:t>心动过速（＞</a:t>
            </a:r>
            <a:r>
              <a:rPr lang="en-US" altLang="zh-CN" sz="2800">
                <a:solidFill>
                  <a:srgbClr val="FF0000"/>
                </a:solidFill>
                <a:latin typeface="KaiTi" panose="02010609060101010101" pitchFamily="49" charset="-122"/>
                <a:ea typeface="KaiTi" panose="02010609060101010101" pitchFamily="49" charset="-122"/>
              </a:rPr>
              <a:t>100</a:t>
            </a:r>
            <a:r>
              <a:rPr lang="en-US" altLang="en-US" sz="2800">
                <a:solidFill>
                  <a:srgbClr val="FF0000"/>
                </a:solidFill>
                <a:latin typeface="KaiTi" panose="02010609060101010101" pitchFamily="49" charset="-122"/>
                <a:ea typeface="KaiTi" panose="02010609060101010101" pitchFamily="49" charset="-122"/>
              </a:rPr>
              <a:t>次</a:t>
            </a:r>
            <a:r>
              <a:rPr lang="en-US" altLang="zh-CN" sz="2800">
                <a:solidFill>
                  <a:srgbClr val="FF0000"/>
                </a:solidFill>
                <a:latin typeface="KaiTi" panose="02010609060101010101" pitchFamily="49" charset="-122"/>
                <a:ea typeface="KaiTi" panose="02010609060101010101" pitchFamily="49" charset="-122"/>
              </a:rPr>
              <a:t>/min</a:t>
            </a:r>
            <a:r>
              <a:rPr lang="en-US" altLang="en-US" sz="2800">
                <a:latin typeface="KaiTi" panose="02010609060101010101" pitchFamily="49" charset="-122"/>
                <a:ea typeface="KaiTi" panose="02010609060101010101" pitchFamily="49" charset="-122"/>
              </a:rPr>
              <a:t>）、拟诊右心室梗死的</a:t>
            </a:r>
            <a:r>
              <a:rPr lang="en-US" altLang="zh-CN" sz="2800">
                <a:latin typeface="KaiTi" panose="02010609060101010101" pitchFamily="49" charset="-122"/>
                <a:ea typeface="KaiTi" panose="02010609060101010101" pitchFamily="49" charset="-122"/>
              </a:rPr>
              <a:t>STEMI</a:t>
            </a:r>
            <a:r>
              <a:rPr lang="en-US" altLang="en-US" sz="2800">
                <a:latin typeface="KaiTi" panose="02010609060101010101" pitchFamily="49" charset="-122"/>
                <a:ea typeface="KaiTi" panose="02010609060101010101" pitchFamily="49" charset="-122"/>
              </a:rPr>
              <a:t>患者不应使用硝酸酯类药物（</a:t>
            </a:r>
            <a:r>
              <a:rPr lang="en-US" altLang="zh-CN" sz="2800">
                <a:latin typeface="KaiTi" panose="02010609060101010101" pitchFamily="49" charset="-122"/>
                <a:ea typeface="KaiTi" panose="02010609060101010101" pitchFamily="49" charset="-122"/>
              </a:rPr>
              <a:t>Ⅲ</a:t>
            </a:r>
            <a:r>
              <a:rPr lang="en-US" altLang="en-US" sz="2800">
                <a:latin typeface="KaiTi" panose="02010609060101010101" pitchFamily="49" charset="-122"/>
                <a:ea typeface="KaiTi" panose="02010609060101010101" pitchFamily="49" charset="-122"/>
              </a:rPr>
              <a:t>，</a:t>
            </a:r>
            <a:r>
              <a:rPr lang="en-US" altLang="zh-CN" sz="2800">
                <a:latin typeface="KaiTi" panose="02010609060101010101" pitchFamily="49" charset="-122"/>
                <a:ea typeface="KaiTi" panose="02010609060101010101" pitchFamily="49" charset="-122"/>
              </a:rPr>
              <a:t>C</a:t>
            </a:r>
            <a:r>
              <a:rPr lang="en-US" altLang="en-US" sz="2800">
                <a:latin typeface="KaiTi" panose="02010609060101010101" pitchFamily="49" charset="-122"/>
                <a:ea typeface="KaiTi" panose="02010609060101010101" pitchFamily="49" charset="-122"/>
              </a:rPr>
              <a:t>）。</a:t>
            </a:r>
          </a:p>
          <a:p>
            <a:pPr marL="0" indent="0" eaLnBrk="1" hangingPunct="1">
              <a:lnSpc>
                <a:spcPct val="80000"/>
              </a:lnSpc>
            </a:pPr>
            <a:endParaRPr lang="en-US" altLang="en-US" sz="1800"/>
          </a:p>
        </p:txBody>
      </p:sp>
    </p:spTree>
  </p:cSld>
  <p:clrMapOvr>
    <a:masterClrMapping/>
  </p:clrMapOvr>
  <p:transition>
    <p:cut/>
  </p:transition>
</p:sld>
</file>

<file path=ppt/slides/slide3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243" name="标题 514049">
            <a:extLst>
              <a:ext uri="{FF2B5EF4-FFF2-40B4-BE49-F238E27FC236}">
                <a16:creationId xmlns:a16="http://schemas.microsoft.com/office/drawing/2014/main" id="{C20B9EAF-49A2-4C63-9802-93B64D47A179}"/>
              </a:ext>
            </a:extLst>
          </p:cNvPr>
          <p:cNvSpPr>
            <a:spLocks noGrp="1" noChangeArrowheads="1"/>
          </p:cNvSpPr>
          <p:nvPr>
            <p:ph type="title" idx="4294967295"/>
          </p:nvPr>
        </p:nvSpPr>
        <p:spPr>
          <a:xfrm>
            <a:off x="466725" y="261938"/>
            <a:ext cx="8229600" cy="804862"/>
          </a:xfrm>
        </p:spPr>
        <p:txBody>
          <a:bodyPr/>
          <a:lstStyle/>
          <a:p>
            <a:pPr eaLnBrk="1" hangingPunct="1">
              <a:defRPr/>
            </a:pPr>
            <a:br>
              <a:rPr lang="en-US" altLang="zh-CN" sz="3200" b="0"/>
            </a:br>
            <a:r>
              <a:rPr lang="en-US" altLang="en-US" sz="3200" b="0"/>
              <a:t>（一）抗心肌缺血</a:t>
            </a:r>
            <a:br>
              <a:rPr lang="zh-CN" altLang="en-US" sz="3200"/>
            </a:br>
            <a:endParaRPr lang="en-US" altLang="en-US" sz="3200"/>
          </a:p>
        </p:txBody>
      </p:sp>
      <p:sp>
        <p:nvSpPr>
          <p:cNvPr id="2244" name="文本占位符 514050">
            <a:extLst>
              <a:ext uri="{FF2B5EF4-FFF2-40B4-BE49-F238E27FC236}">
                <a16:creationId xmlns:a16="http://schemas.microsoft.com/office/drawing/2014/main" id="{2CE33312-EB63-433F-985C-DCC884C345DC}"/>
              </a:ext>
            </a:extLst>
          </p:cNvPr>
          <p:cNvSpPr>
            <a:spLocks noGrp="1" noChangeArrowheads="1"/>
          </p:cNvSpPr>
          <p:nvPr>
            <p:ph type="body" idx="4294967295"/>
          </p:nvPr>
        </p:nvSpPr>
        <p:spPr>
          <a:xfrm>
            <a:off x="457200" y="1296988"/>
            <a:ext cx="8229600" cy="4829175"/>
          </a:xfrm>
        </p:spPr>
        <p:txBody>
          <a:bodyPr/>
          <a:lstStyle/>
          <a:p>
            <a:pPr eaLnBrk="1" hangingPunct="1">
              <a:lnSpc>
                <a:spcPct val="90000"/>
              </a:lnSpc>
            </a:pPr>
            <a:r>
              <a:rPr lang="en-US" altLang="zh-CN">
                <a:solidFill>
                  <a:srgbClr val="FF0000"/>
                </a:solidFill>
              </a:rPr>
              <a:t>3</a:t>
            </a:r>
            <a:r>
              <a:rPr lang="en-US" altLang="en-US">
                <a:solidFill>
                  <a:srgbClr val="FF0000"/>
                </a:solidFill>
              </a:rPr>
              <a:t>．钙拮抗剂</a:t>
            </a:r>
          </a:p>
          <a:p>
            <a:pPr eaLnBrk="1" hangingPunct="1">
              <a:lnSpc>
                <a:spcPct val="90000"/>
              </a:lnSpc>
            </a:pPr>
            <a:r>
              <a:rPr lang="en-US" altLang="en-US">
                <a:solidFill>
                  <a:srgbClr val="FF0000"/>
                </a:solidFill>
              </a:rPr>
              <a:t>不推荐</a:t>
            </a:r>
            <a:r>
              <a:rPr lang="en-US" altLang="zh-CN">
                <a:solidFill>
                  <a:srgbClr val="FF0000"/>
                </a:solidFill>
              </a:rPr>
              <a:t>STEMI</a:t>
            </a:r>
            <a:r>
              <a:rPr lang="en-US" altLang="en-US">
                <a:solidFill>
                  <a:srgbClr val="FF0000"/>
                </a:solidFill>
              </a:rPr>
              <a:t>患者使用短效二氢吡啶类钙拮抗剂；</a:t>
            </a:r>
          </a:p>
          <a:p>
            <a:pPr eaLnBrk="1" hangingPunct="1">
              <a:lnSpc>
                <a:spcPct val="90000"/>
              </a:lnSpc>
            </a:pPr>
            <a:r>
              <a:rPr lang="en-US" altLang="en-US"/>
              <a:t>适应症：对无左心室收缩功能不全或</a:t>
            </a:r>
            <a:r>
              <a:rPr lang="en-US" altLang="zh-CN"/>
              <a:t>AVB</a:t>
            </a:r>
            <a:r>
              <a:rPr lang="en-US" altLang="en-US"/>
              <a:t>的患者，为缓解心肌缺血、控制房颤或心房扑动的快速心室率，如果</a:t>
            </a:r>
            <a:r>
              <a:rPr lang="en-US" altLang="zh-CN"/>
              <a:t>β</a:t>
            </a:r>
            <a:r>
              <a:rPr lang="en-US" altLang="en-US"/>
              <a:t>受体阻滞剂无效或禁忌使用（如支气管哮喘），则可应用非二氢吡啶类钙拮抗剂（</a:t>
            </a:r>
            <a:r>
              <a:rPr lang="en-US" altLang="zh-CN"/>
              <a:t>Ⅱa</a:t>
            </a:r>
            <a:r>
              <a:rPr lang="en-US" altLang="en-US"/>
              <a:t>，</a:t>
            </a:r>
            <a:r>
              <a:rPr lang="en-US" altLang="zh-CN"/>
              <a:t>C</a:t>
            </a:r>
            <a:r>
              <a:rPr lang="en-US" altLang="en-US"/>
              <a:t>），如</a:t>
            </a:r>
            <a:r>
              <a:rPr lang="en-US" altLang="en-US">
                <a:solidFill>
                  <a:srgbClr val="FF0000"/>
                </a:solidFill>
              </a:rPr>
              <a:t>地尔硫卓</a:t>
            </a:r>
            <a:r>
              <a:rPr lang="en-US" altLang="en-US"/>
              <a:t>。</a:t>
            </a:r>
          </a:p>
          <a:p>
            <a:pPr eaLnBrk="1" hangingPunct="1">
              <a:lnSpc>
                <a:spcPct val="90000"/>
              </a:lnSpc>
              <a:buFont typeface="Wingdings" panose="05000000000000000000" pitchFamily="2" charset="2"/>
              <a:buNone/>
            </a:pPr>
            <a:r>
              <a:rPr lang="en-US" altLang="en-US" sz="1800"/>
              <a:t>       注：</a:t>
            </a:r>
            <a:r>
              <a:rPr lang="zh-CN" altLang="en-US" sz="1800">
                <a:solidFill>
                  <a:srgbClr val="FF0000"/>
                </a:solidFill>
              </a:rPr>
              <a:t>二</a:t>
            </a:r>
            <a:r>
              <a:rPr lang="en-US" altLang="en-US" sz="1800">
                <a:solidFill>
                  <a:srgbClr val="FF0000"/>
                </a:solidFill>
              </a:rPr>
              <a:t>氢吡啶类</a:t>
            </a:r>
            <a:r>
              <a:rPr lang="en-US" altLang="en-US" sz="1800"/>
              <a:t>：硝苯地平、氨氯地平、尼莫地平、尼群地平、非洛地平等。</a:t>
            </a:r>
          </a:p>
        </p:txBody>
      </p:sp>
    </p:spTree>
  </p:cSld>
  <p:clrMapOvr>
    <a:masterClrMapping/>
  </p:clrMapOvr>
  <p:transition>
    <p:cut/>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47" name="标题 1">
            <a:extLst>
              <a:ext uri="{FF2B5EF4-FFF2-40B4-BE49-F238E27FC236}">
                <a16:creationId xmlns:a16="http://schemas.microsoft.com/office/drawing/2014/main" id="{74F3667F-D0EA-472E-9B2F-5B7A0B197388}"/>
              </a:ext>
            </a:extLst>
          </p:cNvPr>
          <p:cNvSpPr>
            <a:spLocks noGrp="1" noChangeArrowheads="1"/>
          </p:cNvSpPr>
          <p:nvPr>
            <p:ph type="title" idx="4294967295"/>
          </p:nvPr>
        </p:nvSpPr>
        <p:spPr/>
        <p:txBody>
          <a:bodyPr/>
          <a:lstStyle/>
          <a:p>
            <a:pPr eaLnBrk="1" hangingPunct="1"/>
            <a:r>
              <a:rPr lang="en-US" altLang="en-US" b="0"/>
              <a:t>（二）其他治疗</a:t>
            </a:r>
            <a:endParaRPr lang="zh-CN" altLang="en-US"/>
          </a:p>
        </p:txBody>
      </p:sp>
      <p:sp>
        <p:nvSpPr>
          <p:cNvPr id="2248" name="内容占位符 2">
            <a:extLst>
              <a:ext uri="{FF2B5EF4-FFF2-40B4-BE49-F238E27FC236}">
                <a16:creationId xmlns:a16="http://schemas.microsoft.com/office/drawing/2014/main" id="{384CF1A3-33EE-4E7C-959C-C431EBF9E4DF}"/>
              </a:ext>
            </a:extLst>
          </p:cNvPr>
          <p:cNvSpPr>
            <a:spLocks noGrp="1" noChangeArrowheads="1"/>
          </p:cNvSpPr>
          <p:nvPr>
            <p:ph idx="4294967295"/>
          </p:nvPr>
        </p:nvSpPr>
        <p:spPr/>
        <p:txBody>
          <a:bodyPr/>
          <a:lstStyle/>
          <a:p>
            <a:pPr eaLnBrk="1" hangingPunct="1"/>
            <a:r>
              <a:rPr lang="en-US" altLang="zh-CN">
                <a:solidFill>
                  <a:srgbClr val="FF0000"/>
                </a:solidFill>
              </a:rPr>
              <a:t>1</a:t>
            </a:r>
            <a:r>
              <a:rPr lang="en-US" altLang="en-US">
                <a:solidFill>
                  <a:srgbClr val="FF0000"/>
                </a:solidFill>
              </a:rPr>
              <a:t>．</a:t>
            </a:r>
            <a:r>
              <a:rPr lang="en-US" altLang="zh-CN">
                <a:solidFill>
                  <a:srgbClr val="FF0000"/>
                </a:solidFill>
              </a:rPr>
              <a:t>ACEI</a:t>
            </a:r>
            <a:r>
              <a:rPr lang="en-US" altLang="en-US">
                <a:solidFill>
                  <a:srgbClr val="FF0000"/>
                </a:solidFill>
              </a:rPr>
              <a:t>和</a:t>
            </a:r>
            <a:r>
              <a:rPr lang="en-US" altLang="zh-CN">
                <a:solidFill>
                  <a:srgbClr val="FF0000"/>
                </a:solidFill>
              </a:rPr>
              <a:t>ARB</a:t>
            </a:r>
          </a:p>
          <a:p>
            <a:pPr eaLnBrk="1" hangingPunct="1"/>
            <a:r>
              <a:rPr lang="en-US" altLang="zh-CN">
                <a:solidFill>
                  <a:srgbClr val="FF0000"/>
                </a:solidFill>
              </a:rPr>
              <a:t>2</a:t>
            </a:r>
            <a:r>
              <a:rPr lang="en-US" altLang="en-US">
                <a:solidFill>
                  <a:srgbClr val="FF0000"/>
                </a:solidFill>
              </a:rPr>
              <a:t>．醛固酮受体拮抗剂</a:t>
            </a:r>
          </a:p>
          <a:p>
            <a:pPr eaLnBrk="1" hangingPunct="1"/>
            <a:r>
              <a:rPr lang="en-US" altLang="zh-CN">
                <a:solidFill>
                  <a:srgbClr val="FF0000"/>
                </a:solidFill>
              </a:rPr>
              <a:t>3</a:t>
            </a:r>
            <a:r>
              <a:rPr lang="en-US" altLang="en-US">
                <a:solidFill>
                  <a:srgbClr val="FF0000"/>
                </a:solidFill>
              </a:rPr>
              <a:t>．他汀类药物</a:t>
            </a:r>
          </a:p>
          <a:p>
            <a:pPr eaLnBrk="1" hangingPunct="1">
              <a:buFont typeface="Wingdings" panose="05000000000000000000" pitchFamily="2" charset="2"/>
              <a:buNone/>
            </a:pPr>
            <a:r>
              <a:rPr lang="en-US" altLang="en-US" sz="2800">
                <a:latin typeface="KaiTi" panose="02010609060101010101" pitchFamily="49" charset="-122"/>
                <a:ea typeface="KaiTi" panose="02010609060101010101" pitchFamily="49" charset="-122"/>
              </a:rPr>
              <a:t>除调脂作用外，他汀类药物还具有</a:t>
            </a:r>
            <a:r>
              <a:rPr lang="en-US" altLang="en-US" sz="2800">
                <a:solidFill>
                  <a:srgbClr val="FFC000"/>
                </a:solidFill>
                <a:latin typeface="KaiTi" panose="02010609060101010101" pitchFamily="49" charset="-122"/>
                <a:ea typeface="KaiTi" panose="02010609060101010101" pitchFamily="49" charset="-122"/>
              </a:rPr>
              <a:t>抗炎、改善内皮功能、抑制血小板聚集</a:t>
            </a:r>
            <a:r>
              <a:rPr lang="en-US" altLang="en-US" sz="2800">
                <a:latin typeface="KaiTi" panose="02010609060101010101" pitchFamily="49" charset="-122"/>
                <a:ea typeface="KaiTi" panose="02010609060101010101" pitchFamily="49" charset="-122"/>
              </a:rPr>
              <a:t>的多效性，因此，所有无禁忌证的</a:t>
            </a:r>
            <a:r>
              <a:rPr lang="en-US" altLang="zh-CN" sz="2800">
                <a:latin typeface="KaiTi" panose="02010609060101010101" pitchFamily="49" charset="-122"/>
                <a:ea typeface="KaiTi" panose="02010609060101010101" pitchFamily="49" charset="-122"/>
              </a:rPr>
              <a:t>STEMI</a:t>
            </a:r>
            <a:r>
              <a:rPr lang="en-US" altLang="en-US" sz="2800">
                <a:latin typeface="KaiTi" panose="02010609060101010101" pitchFamily="49" charset="-122"/>
                <a:ea typeface="KaiTi" panose="02010609060101010101" pitchFamily="49" charset="-122"/>
              </a:rPr>
              <a:t>患者入院后应尽早开始他汀类药物治疗，且</a:t>
            </a:r>
            <a:r>
              <a:rPr lang="en-US" altLang="en-US" sz="2800">
                <a:solidFill>
                  <a:srgbClr val="FF0000"/>
                </a:solidFill>
                <a:latin typeface="KaiTi" panose="02010609060101010101" pitchFamily="49" charset="-122"/>
                <a:ea typeface="KaiTi" panose="02010609060101010101" pitchFamily="49" charset="-122"/>
              </a:rPr>
              <a:t>无需考虑胆固醇水平（</a:t>
            </a:r>
            <a:r>
              <a:rPr lang="en-US" altLang="zh-CN" sz="2800">
                <a:solidFill>
                  <a:srgbClr val="FF0000"/>
                </a:solidFill>
                <a:latin typeface="KaiTi" panose="02010609060101010101" pitchFamily="49" charset="-122"/>
                <a:ea typeface="KaiTi" panose="02010609060101010101" pitchFamily="49" charset="-122"/>
              </a:rPr>
              <a:t>Ⅰ</a:t>
            </a:r>
            <a:r>
              <a:rPr lang="en-US" altLang="en-US" sz="2800">
                <a:solidFill>
                  <a:srgbClr val="FF0000"/>
                </a:solidFill>
                <a:latin typeface="KaiTi" panose="02010609060101010101" pitchFamily="49" charset="-122"/>
                <a:ea typeface="KaiTi" panose="02010609060101010101" pitchFamily="49" charset="-122"/>
              </a:rPr>
              <a:t>，</a:t>
            </a:r>
            <a:r>
              <a:rPr lang="en-US" altLang="zh-CN" sz="2800">
                <a:solidFill>
                  <a:srgbClr val="FF0000"/>
                </a:solidFill>
                <a:latin typeface="KaiTi" panose="02010609060101010101" pitchFamily="49" charset="-122"/>
                <a:ea typeface="KaiTi" panose="02010609060101010101" pitchFamily="49" charset="-122"/>
              </a:rPr>
              <a:t>A</a:t>
            </a:r>
            <a:r>
              <a:rPr lang="en-US" altLang="en-US" sz="2800">
                <a:solidFill>
                  <a:srgbClr val="FF0000"/>
                </a:solidFill>
                <a:latin typeface="KaiTi" panose="02010609060101010101" pitchFamily="49" charset="-122"/>
                <a:ea typeface="KaiTi" panose="02010609060101010101" pitchFamily="49" charset="-122"/>
              </a:rPr>
              <a:t>）。</a:t>
            </a:r>
          </a:p>
          <a:p>
            <a:pPr eaLnBrk="1" hangingPunct="1"/>
            <a:endParaRPr lang="en-US" altLang="zh-CN"/>
          </a:p>
        </p:txBody>
      </p:sp>
    </p:spTree>
  </p:cSld>
  <p:clrMapOvr>
    <a:masterClrMapping/>
  </p:clrMapOvr>
  <p:transition>
    <p:cut/>
  </p:transition>
</p:sld>
</file>

<file path=ppt/slides/slide3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251" name="标题 515073">
            <a:extLst>
              <a:ext uri="{FF2B5EF4-FFF2-40B4-BE49-F238E27FC236}">
                <a16:creationId xmlns:a16="http://schemas.microsoft.com/office/drawing/2014/main" id="{C84B0DF2-22C6-4AA4-AC3D-30DE021C9A02}"/>
              </a:ext>
            </a:extLst>
          </p:cNvPr>
          <p:cNvSpPr>
            <a:spLocks noGrp="1" noChangeArrowheads="1"/>
          </p:cNvSpPr>
          <p:nvPr>
            <p:ph type="title" idx="4294967295"/>
          </p:nvPr>
        </p:nvSpPr>
        <p:spPr>
          <a:xfrm>
            <a:off x="457200" y="276225"/>
            <a:ext cx="8229600" cy="692150"/>
          </a:xfrm>
        </p:spPr>
        <p:txBody>
          <a:bodyPr/>
          <a:lstStyle/>
          <a:p>
            <a:pPr eaLnBrk="1" hangingPunct="1"/>
            <a:r>
              <a:rPr lang="en-US" altLang="en-US" b="0"/>
              <a:t>（二）其他治疗</a:t>
            </a:r>
          </a:p>
        </p:txBody>
      </p:sp>
      <p:sp>
        <p:nvSpPr>
          <p:cNvPr id="2252" name="文本占位符 515074">
            <a:extLst>
              <a:ext uri="{FF2B5EF4-FFF2-40B4-BE49-F238E27FC236}">
                <a16:creationId xmlns:a16="http://schemas.microsoft.com/office/drawing/2014/main" id="{DADC0E04-07BC-40D0-8A6C-0B7D4BA622C6}"/>
              </a:ext>
            </a:extLst>
          </p:cNvPr>
          <p:cNvSpPr>
            <a:spLocks noGrp="1" noChangeArrowheads="1"/>
          </p:cNvSpPr>
          <p:nvPr>
            <p:ph type="body" idx="4294967295"/>
          </p:nvPr>
        </p:nvSpPr>
        <p:spPr>
          <a:xfrm>
            <a:off x="466725" y="981075"/>
            <a:ext cx="8229600" cy="5305425"/>
          </a:xfrm>
        </p:spPr>
        <p:txBody>
          <a:bodyPr/>
          <a:lstStyle/>
          <a:p>
            <a:pPr eaLnBrk="1" hangingPunct="1"/>
            <a:r>
              <a:rPr lang="en-US" altLang="zh-CN" sz="2400">
                <a:solidFill>
                  <a:srgbClr val="FF0000"/>
                </a:solidFill>
              </a:rPr>
              <a:t>1</a:t>
            </a:r>
            <a:r>
              <a:rPr lang="en-US" altLang="en-US" sz="2400">
                <a:solidFill>
                  <a:srgbClr val="FF0000"/>
                </a:solidFill>
              </a:rPr>
              <a:t>．</a:t>
            </a:r>
            <a:r>
              <a:rPr lang="en-US" altLang="zh-CN" sz="2400">
                <a:solidFill>
                  <a:srgbClr val="FF0000"/>
                </a:solidFill>
              </a:rPr>
              <a:t>ACEI</a:t>
            </a:r>
            <a:r>
              <a:rPr lang="en-US" altLang="en-US" sz="2400">
                <a:solidFill>
                  <a:srgbClr val="FF0000"/>
                </a:solidFill>
              </a:rPr>
              <a:t>和</a:t>
            </a:r>
            <a:r>
              <a:rPr lang="en-US" altLang="zh-CN" sz="2400">
                <a:solidFill>
                  <a:srgbClr val="FF0000"/>
                </a:solidFill>
              </a:rPr>
              <a:t>ARB</a:t>
            </a:r>
          </a:p>
          <a:p>
            <a:pPr eaLnBrk="1" hangingPunct="1"/>
            <a:r>
              <a:rPr lang="en-US" altLang="zh-CN" sz="2400"/>
              <a:t>ACEI</a:t>
            </a:r>
            <a:r>
              <a:rPr lang="en-US" altLang="en-US" sz="2400"/>
              <a:t>主要通过影响心肌重构、减轻心室过度扩张而减少慢性心力衰竭的发生，降低死亡率。所有无禁忌证的</a:t>
            </a:r>
            <a:r>
              <a:rPr lang="en-US" altLang="zh-CN" sz="2400"/>
              <a:t>STEMI</a:t>
            </a:r>
            <a:r>
              <a:rPr lang="en-US" altLang="en-US" sz="2400"/>
              <a:t>患者</a:t>
            </a:r>
            <a:r>
              <a:rPr lang="en-US" altLang="en-US" sz="2400">
                <a:solidFill>
                  <a:srgbClr val="FF0000"/>
                </a:solidFill>
              </a:rPr>
              <a:t>均应</a:t>
            </a:r>
            <a:r>
              <a:rPr lang="en-US" altLang="en-US" sz="2400"/>
              <a:t>给予</a:t>
            </a:r>
            <a:r>
              <a:rPr lang="en-US" altLang="zh-CN" sz="2400"/>
              <a:t>ACEI</a:t>
            </a:r>
            <a:r>
              <a:rPr lang="en-US" altLang="en-US" sz="2400"/>
              <a:t>长期治疗（</a:t>
            </a:r>
            <a:r>
              <a:rPr lang="en-US" altLang="zh-CN" sz="2400"/>
              <a:t>Ⅰ</a:t>
            </a:r>
            <a:r>
              <a:rPr lang="en-US" altLang="en-US" sz="2400"/>
              <a:t>，</a:t>
            </a:r>
            <a:r>
              <a:rPr lang="en-US" altLang="zh-CN" sz="2400"/>
              <a:t>A</a:t>
            </a:r>
            <a:r>
              <a:rPr lang="en-US" altLang="en-US" sz="2400"/>
              <a:t>）。</a:t>
            </a:r>
          </a:p>
          <a:p>
            <a:pPr eaLnBrk="1" hangingPunct="1"/>
            <a:r>
              <a:rPr lang="en-US" altLang="en-US" sz="2400"/>
              <a:t>早期使用</a:t>
            </a:r>
            <a:r>
              <a:rPr lang="en-US" altLang="zh-CN" sz="2400"/>
              <a:t>ACEI</a:t>
            </a:r>
            <a:r>
              <a:rPr lang="en-US" altLang="en-US" sz="2400"/>
              <a:t>能降低死亡率，高危患者临床获益明显，前壁心肌梗死伴有左心室功能不全的患者获益最大。</a:t>
            </a:r>
          </a:p>
          <a:p>
            <a:pPr eaLnBrk="1" hangingPunct="1"/>
            <a:r>
              <a:rPr lang="en-US" altLang="en-US" sz="2400"/>
              <a:t>在无禁忌证的情况下，即可早期开始使用</a:t>
            </a:r>
            <a:r>
              <a:rPr lang="en-US" altLang="zh-CN" sz="2400"/>
              <a:t>ACEI</a:t>
            </a:r>
            <a:r>
              <a:rPr lang="en-US" altLang="en-US" sz="2400"/>
              <a:t>，但剂量和时限应视病情而定。应从低剂量开始，逐渐加量。不能耐受</a:t>
            </a:r>
            <a:r>
              <a:rPr lang="en-US" altLang="zh-CN" sz="2400"/>
              <a:t>ACEI</a:t>
            </a:r>
            <a:r>
              <a:rPr lang="en-US" altLang="en-US" sz="2400"/>
              <a:t>者用</a:t>
            </a:r>
            <a:r>
              <a:rPr lang="en-US" altLang="zh-CN" sz="2400"/>
              <a:t>ARB</a:t>
            </a:r>
            <a:r>
              <a:rPr lang="en-US" altLang="en-US" sz="2400"/>
              <a:t>替代（</a:t>
            </a:r>
            <a:r>
              <a:rPr lang="en-US" altLang="zh-CN" sz="2400"/>
              <a:t>Ⅰ</a:t>
            </a:r>
            <a:r>
              <a:rPr lang="en-US" altLang="en-US" sz="2400"/>
              <a:t>，</a:t>
            </a:r>
            <a:r>
              <a:rPr lang="en-US" altLang="zh-CN" sz="2400"/>
              <a:t>B</a:t>
            </a:r>
            <a:r>
              <a:rPr lang="en-US" altLang="en-US" sz="2400"/>
              <a:t>）。</a:t>
            </a:r>
            <a:endParaRPr lang="en-US" altLang="en-US" sz="2400">
              <a:solidFill>
                <a:srgbClr val="FF0000"/>
              </a:solidFill>
            </a:endParaRPr>
          </a:p>
          <a:p>
            <a:pPr eaLnBrk="1" hangingPunct="1"/>
            <a:r>
              <a:rPr lang="en-US" altLang="zh-CN" sz="2400"/>
              <a:t>ACEI</a:t>
            </a:r>
            <a:r>
              <a:rPr lang="en-US" altLang="en-US" sz="2400"/>
              <a:t>的</a:t>
            </a:r>
            <a:r>
              <a:rPr lang="en-US" altLang="en-US" sz="2400">
                <a:solidFill>
                  <a:srgbClr val="FFFF00"/>
                </a:solidFill>
              </a:rPr>
              <a:t>禁忌证</a:t>
            </a:r>
            <a:r>
              <a:rPr lang="en-US" altLang="en-US" sz="2400"/>
              <a:t>包括：</a:t>
            </a:r>
            <a:r>
              <a:rPr lang="en-US" altLang="zh-CN" sz="2400"/>
              <a:t>STEMI</a:t>
            </a:r>
            <a:r>
              <a:rPr lang="en-US" altLang="en-US" sz="2400"/>
              <a:t>急性期收缩压＜</a:t>
            </a:r>
            <a:r>
              <a:rPr lang="en-US" altLang="zh-CN" sz="2400"/>
              <a:t>90 mmHg</a:t>
            </a:r>
            <a:r>
              <a:rPr lang="en-US" altLang="en-US" sz="2400"/>
              <a:t>、</a:t>
            </a:r>
            <a:r>
              <a:rPr lang="en-US" altLang="en-US" sz="2400">
                <a:solidFill>
                  <a:srgbClr val="FF0000"/>
                </a:solidFill>
              </a:rPr>
              <a:t>严重肾功能衰竭（血肌酐＞</a:t>
            </a:r>
            <a:r>
              <a:rPr lang="en-US" altLang="zh-CN" sz="2400">
                <a:solidFill>
                  <a:srgbClr val="FF0000"/>
                </a:solidFill>
              </a:rPr>
              <a:t>265 μmol/L</a:t>
            </a:r>
            <a:r>
              <a:rPr lang="en-US" altLang="en-US" sz="2400">
                <a:solidFill>
                  <a:srgbClr val="FF0000"/>
                </a:solidFill>
              </a:rPr>
              <a:t>）</a:t>
            </a:r>
            <a:r>
              <a:rPr lang="en-US" altLang="en-US" sz="2400"/>
              <a:t>、双侧肾动脉狭窄、移植肾或孤立肾伴肾功能不全、对</a:t>
            </a:r>
            <a:r>
              <a:rPr lang="en-US" altLang="zh-CN" sz="2400"/>
              <a:t>ACEI</a:t>
            </a:r>
            <a:r>
              <a:rPr lang="en-US" altLang="en-US" sz="2400"/>
              <a:t>过敏或导致严重咳嗽者、妊娠及哺乳期妇女等。</a:t>
            </a:r>
          </a:p>
        </p:txBody>
      </p:sp>
    </p:spTree>
  </p:cSld>
  <p:clrMapOvr>
    <a:masterClrMapping/>
  </p:clrMapOvr>
  <p:transition>
    <p:cut/>
  </p:transition>
</p:sld>
</file>

<file path=ppt/slides/slide3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255" name="标题 516097">
            <a:extLst>
              <a:ext uri="{FF2B5EF4-FFF2-40B4-BE49-F238E27FC236}">
                <a16:creationId xmlns:a16="http://schemas.microsoft.com/office/drawing/2014/main" id="{82C24A95-9541-42D9-A6C8-AE3C3F2C7EBB}"/>
              </a:ext>
            </a:extLst>
          </p:cNvPr>
          <p:cNvSpPr>
            <a:spLocks noGrp="1" noChangeArrowheads="1"/>
          </p:cNvSpPr>
          <p:nvPr>
            <p:ph type="title" idx="4294967295"/>
          </p:nvPr>
        </p:nvSpPr>
        <p:spPr>
          <a:xfrm>
            <a:off x="457200" y="276225"/>
            <a:ext cx="8229600" cy="692150"/>
          </a:xfrm>
        </p:spPr>
        <p:txBody>
          <a:bodyPr/>
          <a:lstStyle/>
          <a:p>
            <a:pPr eaLnBrk="1" hangingPunct="1"/>
            <a:r>
              <a:rPr lang="en-US" altLang="en-US" b="0"/>
              <a:t>（二）其他治疗</a:t>
            </a:r>
          </a:p>
        </p:txBody>
      </p:sp>
      <p:sp>
        <p:nvSpPr>
          <p:cNvPr id="2256" name="文本占位符 516098">
            <a:extLst>
              <a:ext uri="{FF2B5EF4-FFF2-40B4-BE49-F238E27FC236}">
                <a16:creationId xmlns:a16="http://schemas.microsoft.com/office/drawing/2014/main" id="{CFC35E5F-9FB0-40EB-9C9F-0FF78C0054BD}"/>
              </a:ext>
            </a:extLst>
          </p:cNvPr>
          <p:cNvSpPr>
            <a:spLocks noGrp="1" noChangeArrowheads="1"/>
          </p:cNvSpPr>
          <p:nvPr>
            <p:ph type="body" idx="4294967295"/>
          </p:nvPr>
        </p:nvSpPr>
        <p:spPr/>
        <p:txBody>
          <a:bodyPr/>
          <a:lstStyle/>
          <a:p>
            <a:pPr eaLnBrk="1" hangingPunct="1"/>
            <a:r>
              <a:rPr lang="en-US" altLang="zh-CN">
                <a:solidFill>
                  <a:srgbClr val="FF0000"/>
                </a:solidFill>
              </a:rPr>
              <a:t>2</a:t>
            </a:r>
            <a:r>
              <a:rPr lang="en-US" altLang="en-US">
                <a:solidFill>
                  <a:srgbClr val="FF0000"/>
                </a:solidFill>
              </a:rPr>
              <a:t>．醛固酮受体拮抗剂</a:t>
            </a:r>
          </a:p>
          <a:p>
            <a:pPr eaLnBrk="1" hangingPunct="1"/>
            <a:r>
              <a:rPr lang="en-US" altLang="en-US"/>
              <a:t>通常在</a:t>
            </a:r>
            <a:r>
              <a:rPr lang="en-US" altLang="zh-CN"/>
              <a:t>ACEI</a:t>
            </a:r>
            <a:r>
              <a:rPr lang="en-US" altLang="en-US"/>
              <a:t>治疗的基础上使用。</a:t>
            </a:r>
          </a:p>
          <a:p>
            <a:pPr eaLnBrk="1" hangingPunct="1"/>
            <a:r>
              <a:rPr lang="en-US" altLang="en-US"/>
              <a:t>对</a:t>
            </a:r>
            <a:r>
              <a:rPr lang="en-US" altLang="zh-CN"/>
              <a:t>STEM</a:t>
            </a:r>
            <a:r>
              <a:rPr lang="en-US" altLang="en-US"/>
              <a:t>后</a:t>
            </a:r>
            <a:r>
              <a:rPr lang="en-US" altLang="zh-CN"/>
              <a:t>LVEF≤0.40</a:t>
            </a:r>
            <a:r>
              <a:rPr lang="en-US" altLang="en-US"/>
              <a:t>、有心功能不全或糖尿病，无明显肾功能不全</a:t>
            </a:r>
            <a:r>
              <a:rPr lang="en-US" altLang="zh-CN"/>
              <a:t>[</a:t>
            </a:r>
            <a:r>
              <a:rPr lang="en-US" altLang="en-US"/>
              <a:t>血肌酐男性</a:t>
            </a:r>
            <a:r>
              <a:rPr lang="en-US" altLang="zh-CN"/>
              <a:t>≤221 μmol/L</a:t>
            </a:r>
            <a:r>
              <a:rPr lang="en-US" altLang="en-US"/>
              <a:t>（</a:t>
            </a:r>
            <a:r>
              <a:rPr lang="en-US" altLang="zh-CN"/>
              <a:t>2.5 mg/dl</a:t>
            </a:r>
            <a:r>
              <a:rPr lang="en-US" altLang="en-US"/>
              <a:t>），女性</a:t>
            </a:r>
            <a:r>
              <a:rPr lang="en-US" altLang="zh-CN"/>
              <a:t>≤177 μmol/L</a:t>
            </a:r>
            <a:r>
              <a:rPr lang="en-US" altLang="en-US"/>
              <a:t>（</a:t>
            </a:r>
            <a:r>
              <a:rPr lang="en-US" altLang="zh-CN"/>
              <a:t>2.0 mg/dl</a:t>
            </a:r>
            <a:r>
              <a:rPr lang="en-US" altLang="en-US"/>
              <a:t>）、血钾</a:t>
            </a:r>
            <a:r>
              <a:rPr lang="en-US" altLang="zh-CN"/>
              <a:t>≤5.0 mmol/L]</a:t>
            </a:r>
            <a:r>
              <a:rPr lang="en-US" altLang="en-US"/>
              <a:t>的患者，应给予醛固酮受体拮抗剂（</a:t>
            </a:r>
            <a:r>
              <a:rPr lang="en-US" altLang="zh-CN"/>
              <a:t>Ⅰ</a:t>
            </a:r>
            <a:r>
              <a:rPr lang="en-US" altLang="en-US"/>
              <a:t>，</a:t>
            </a:r>
            <a:r>
              <a:rPr lang="en-US" altLang="zh-CN"/>
              <a:t>A</a:t>
            </a:r>
            <a:r>
              <a:rPr lang="en-US" altLang="en-US"/>
              <a:t>）。</a:t>
            </a:r>
          </a:p>
          <a:p>
            <a:pPr eaLnBrk="1" hangingPunct="1"/>
            <a:r>
              <a:rPr lang="en-US" altLang="en-US">
                <a:solidFill>
                  <a:srgbClr val="FF0000"/>
                </a:solidFill>
                <a:hlinkClick r:id="rId2"/>
              </a:rPr>
              <a:t>螺内酯</a:t>
            </a:r>
            <a:r>
              <a:rPr lang="en-US" altLang="en-US">
                <a:solidFill>
                  <a:srgbClr val="FF0000"/>
                </a:solidFill>
              </a:rPr>
              <a:t>，</a:t>
            </a:r>
            <a:r>
              <a:rPr lang="en-US" altLang="en-US">
                <a:hlinkClick r:id="rId3"/>
              </a:rPr>
              <a:t>依普利酮</a:t>
            </a:r>
            <a:r>
              <a:rPr lang="en-US" altLang="en-US"/>
              <a:t> </a:t>
            </a:r>
          </a:p>
        </p:txBody>
      </p:sp>
    </p:spTree>
  </p:cSld>
  <p:clrMapOvr>
    <a:masterClrMapping/>
  </p:clrMapOvr>
  <p:transition>
    <p:cut/>
  </p:transition>
</p:sld>
</file>

<file path=ppt/slides/slide3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259" name="标题 517121">
            <a:extLst>
              <a:ext uri="{FF2B5EF4-FFF2-40B4-BE49-F238E27FC236}">
                <a16:creationId xmlns:a16="http://schemas.microsoft.com/office/drawing/2014/main" id="{9DD0CD25-29CC-4D06-A72E-96D02DD4C9B4}"/>
              </a:ext>
            </a:extLst>
          </p:cNvPr>
          <p:cNvSpPr>
            <a:spLocks noGrp="1" noChangeArrowheads="1"/>
          </p:cNvSpPr>
          <p:nvPr>
            <p:ph type="title" idx="4294967295"/>
          </p:nvPr>
        </p:nvSpPr>
        <p:spPr/>
        <p:txBody>
          <a:bodyPr/>
          <a:lstStyle/>
          <a:p>
            <a:pPr eaLnBrk="1" hangingPunct="1"/>
            <a:r>
              <a:rPr lang="en-US" altLang="en-US" b="0"/>
              <a:t>（二）其他治疗</a:t>
            </a:r>
          </a:p>
        </p:txBody>
      </p:sp>
      <p:sp>
        <p:nvSpPr>
          <p:cNvPr id="2260" name="文本占位符 517122">
            <a:extLst>
              <a:ext uri="{FF2B5EF4-FFF2-40B4-BE49-F238E27FC236}">
                <a16:creationId xmlns:a16="http://schemas.microsoft.com/office/drawing/2014/main" id="{25318667-8324-4E65-A546-848C00724B22}"/>
              </a:ext>
            </a:extLst>
          </p:cNvPr>
          <p:cNvSpPr>
            <a:spLocks noGrp="1" noChangeArrowheads="1"/>
          </p:cNvSpPr>
          <p:nvPr>
            <p:ph type="body" idx="4294967295"/>
          </p:nvPr>
        </p:nvSpPr>
        <p:spPr/>
        <p:txBody>
          <a:bodyPr/>
          <a:lstStyle/>
          <a:p>
            <a:pPr eaLnBrk="1" hangingPunct="1"/>
            <a:r>
              <a:rPr lang="en-US" altLang="zh-CN">
                <a:solidFill>
                  <a:srgbClr val="FF0000"/>
                </a:solidFill>
              </a:rPr>
              <a:t>3</a:t>
            </a:r>
            <a:r>
              <a:rPr lang="en-US" altLang="en-US">
                <a:solidFill>
                  <a:srgbClr val="FF0000"/>
                </a:solidFill>
              </a:rPr>
              <a:t>．他汀类药物</a:t>
            </a:r>
          </a:p>
          <a:p>
            <a:pPr eaLnBrk="1" hangingPunct="1"/>
            <a:r>
              <a:rPr lang="en-US" altLang="en-US"/>
              <a:t>除调脂作用外，他汀类药物还具有</a:t>
            </a:r>
            <a:r>
              <a:rPr lang="en-US" altLang="en-US">
                <a:solidFill>
                  <a:srgbClr val="FFC000"/>
                </a:solidFill>
              </a:rPr>
              <a:t>抗炎、改善内皮功能、抑制血小板聚集</a:t>
            </a:r>
            <a:r>
              <a:rPr lang="en-US" altLang="en-US"/>
              <a:t>的多效性，因此，所有无禁忌证的</a:t>
            </a:r>
            <a:r>
              <a:rPr lang="en-US" altLang="zh-CN"/>
              <a:t>STEMI</a:t>
            </a:r>
            <a:r>
              <a:rPr lang="en-US" altLang="en-US"/>
              <a:t>患者入院后应尽早开始他汀类药物治疗，且</a:t>
            </a:r>
            <a:r>
              <a:rPr lang="en-US" altLang="en-US">
                <a:solidFill>
                  <a:srgbClr val="FF0000"/>
                </a:solidFill>
              </a:rPr>
              <a:t>无需考虑胆固醇水平（</a:t>
            </a:r>
            <a:r>
              <a:rPr lang="en-US" altLang="zh-CN">
                <a:solidFill>
                  <a:srgbClr val="FF0000"/>
                </a:solidFill>
              </a:rPr>
              <a:t>Ⅰ</a:t>
            </a:r>
            <a:r>
              <a:rPr lang="en-US" altLang="en-US">
                <a:solidFill>
                  <a:srgbClr val="FF0000"/>
                </a:solidFill>
              </a:rPr>
              <a:t>，</a:t>
            </a:r>
            <a:r>
              <a:rPr lang="en-US" altLang="zh-CN">
                <a:solidFill>
                  <a:srgbClr val="FF0000"/>
                </a:solidFill>
              </a:rPr>
              <a:t>A</a:t>
            </a:r>
            <a:r>
              <a:rPr lang="en-US" altLang="en-US">
                <a:solidFill>
                  <a:srgbClr val="FF0000"/>
                </a:solidFill>
              </a:rPr>
              <a:t>）。</a:t>
            </a:r>
          </a:p>
        </p:txBody>
      </p:sp>
    </p:spTree>
  </p:cSld>
  <p:clrMapOvr>
    <a:masterClrMapping/>
  </p:clrMapOvr>
  <p:transition>
    <p:cut/>
  </p:transition>
</p:sld>
</file>

<file path=ppt/slides/slide4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263" name="标题 519169">
            <a:extLst>
              <a:ext uri="{FF2B5EF4-FFF2-40B4-BE49-F238E27FC236}">
                <a16:creationId xmlns:a16="http://schemas.microsoft.com/office/drawing/2014/main" id="{4724FAED-9A50-4B96-B0E0-ED90200A4D7F}"/>
              </a:ext>
            </a:extLst>
          </p:cNvPr>
          <p:cNvSpPr>
            <a:spLocks noGrp="1" noChangeArrowheads="1"/>
          </p:cNvSpPr>
          <p:nvPr>
            <p:ph type="title" idx="4294967295"/>
          </p:nvPr>
        </p:nvSpPr>
        <p:spPr>
          <a:xfrm>
            <a:off x="457200" y="276225"/>
            <a:ext cx="8229600" cy="627063"/>
          </a:xfrm>
        </p:spPr>
        <p:txBody>
          <a:bodyPr/>
          <a:lstStyle/>
          <a:p>
            <a:pPr eaLnBrk="1" hangingPunct="1">
              <a:lnSpc>
                <a:spcPct val="80000"/>
              </a:lnSpc>
            </a:pPr>
            <a:r>
              <a:rPr lang="en-US" altLang="en-US" sz="2400" b="0"/>
              <a:t>九、并发症及处理</a:t>
            </a:r>
          </a:p>
        </p:txBody>
      </p:sp>
      <p:sp>
        <p:nvSpPr>
          <p:cNvPr id="2264" name="文本占位符 519170">
            <a:extLst>
              <a:ext uri="{FF2B5EF4-FFF2-40B4-BE49-F238E27FC236}">
                <a16:creationId xmlns:a16="http://schemas.microsoft.com/office/drawing/2014/main" id="{8BB57BC9-AC01-4935-9FA0-61314B3322B0}"/>
              </a:ext>
            </a:extLst>
          </p:cNvPr>
          <p:cNvSpPr>
            <a:spLocks noGrp="1" noChangeArrowheads="1"/>
          </p:cNvSpPr>
          <p:nvPr>
            <p:ph type="body" idx="4294967295"/>
          </p:nvPr>
        </p:nvSpPr>
        <p:spPr>
          <a:xfrm>
            <a:off x="466725" y="838200"/>
            <a:ext cx="8229600" cy="5184775"/>
          </a:xfrm>
        </p:spPr>
        <p:txBody>
          <a:bodyPr/>
          <a:lstStyle/>
          <a:p>
            <a:pPr eaLnBrk="1" hangingPunct="1"/>
            <a:r>
              <a:rPr lang="en-US" altLang="en-US" b="1">
                <a:solidFill>
                  <a:srgbClr val="FF0000"/>
                </a:solidFill>
              </a:rPr>
              <a:t>（一）心力衰竭</a:t>
            </a:r>
            <a:endParaRPr lang="en-US" altLang="en-US"/>
          </a:p>
          <a:p>
            <a:pPr eaLnBrk="1" hangingPunct="1"/>
            <a:r>
              <a:rPr lang="en-US" altLang="en-US">
                <a:solidFill>
                  <a:srgbClr val="FF0000"/>
                </a:solidFill>
              </a:rPr>
              <a:t>轻度心力衰竭（</a:t>
            </a:r>
            <a:r>
              <a:rPr lang="en-US" altLang="zh-CN">
                <a:solidFill>
                  <a:srgbClr val="FF0000"/>
                </a:solidFill>
              </a:rPr>
              <a:t>KillipⅡ</a:t>
            </a:r>
            <a:r>
              <a:rPr lang="en-US" altLang="en-US">
                <a:solidFill>
                  <a:srgbClr val="FF0000"/>
                </a:solidFill>
              </a:rPr>
              <a:t>级）</a:t>
            </a:r>
            <a:r>
              <a:rPr lang="en-US" altLang="en-US"/>
              <a:t>时，</a:t>
            </a:r>
            <a:r>
              <a:rPr lang="en-US" altLang="en-US">
                <a:solidFill>
                  <a:srgbClr val="FF0000"/>
                </a:solidFill>
              </a:rPr>
              <a:t>利尿剂</a:t>
            </a:r>
            <a:r>
              <a:rPr lang="en-US" altLang="en-US"/>
              <a:t>治疗常有迅速反应（</a:t>
            </a:r>
            <a:r>
              <a:rPr lang="en-US" altLang="zh-CN"/>
              <a:t>Ⅰ</a:t>
            </a:r>
            <a:r>
              <a:rPr lang="en-US" altLang="en-US"/>
              <a:t>，</a:t>
            </a:r>
            <a:r>
              <a:rPr lang="en-US" altLang="zh-CN"/>
              <a:t>C</a:t>
            </a:r>
            <a:r>
              <a:rPr lang="en-US" altLang="en-US"/>
              <a:t>）。</a:t>
            </a:r>
          </a:p>
          <a:p>
            <a:pPr eaLnBrk="1" hangingPunct="1"/>
            <a:r>
              <a:rPr lang="en-US" altLang="en-US">
                <a:solidFill>
                  <a:srgbClr val="FF0000"/>
                </a:solidFill>
              </a:rPr>
              <a:t>严重心力衰竭（</a:t>
            </a:r>
            <a:r>
              <a:rPr lang="en-US" altLang="zh-CN">
                <a:solidFill>
                  <a:srgbClr val="FF0000"/>
                </a:solidFill>
              </a:rPr>
              <a:t>KillipⅢ</a:t>
            </a:r>
            <a:r>
              <a:rPr lang="en-US" altLang="en-US">
                <a:solidFill>
                  <a:srgbClr val="FF0000"/>
                </a:solidFill>
              </a:rPr>
              <a:t>级）</a:t>
            </a:r>
            <a:r>
              <a:rPr lang="en-US" altLang="en-US"/>
              <a:t>或急性肺水肿患者应尽早使用</a:t>
            </a:r>
            <a:r>
              <a:rPr lang="en-US" altLang="en-US">
                <a:solidFill>
                  <a:srgbClr val="FF0000"/>
                </a:solidFill>
              </a:rPr>
              <a:t>机械辅助通气</a:t>
            </a:r>
            <a:r>
              <a:rPr lang="en-US" altLang="en-US"/>
              <a:t>（</a:t>
            </a:r>
            <a:r>
              <a:rPr lang="en-US" altLang="zh-CN"/>
              <a:t>Ⅰ</a:t>
            </a:r>
            <a:r>
              <a:rPr lang="en-US" altLang="en-US"/>
              <a:t>，</a:t>
            </a:r>
            <a:r>
              <a:rPr lang="en-US" altLang="zh-CN"/>
              <a:t>C</a:t>
            </a:r>
            <a:r>
              <a:rPr lang="en-US" altLang="en-US"/>
              <a:t>）。</a:t>
            </a:r>
            <a:r>
              <a:rPr lang="en-US" altLang="zh-CN">
                <a:solidFill>
                  <a:srgbClr val="FF0000"/>
                </a:solidFill>
              </a:rPr>
              <a:t>STEMI</a:t>
            </a:r>
            <a:r>
              <a:rPr lang="en-US" altLang="en-US">
                <a:solidFill>
                  <a:srgbClr val="FF0000"/>
                </a:solidFill>
              </a:rPr>
              <a:t>发病</a:t>
            </a:r>
            <a:r>
              <a:rPr lang="en-US" altLang="zh-CN">
                <a:solidFill>
                  <a:srgbClr val="FF0000"/>
                </a:solidFill>
              </a:rPr>
              <a:t>24 h</a:t>
            </a:r>
            <a:r>
              <a:rPr lang="en-US" altLang="en-US">
                <a:solidFill>
                  <a:srgbClr val="FF0000"/>
                </a:solidFill>
              </a:rPr>
              <a:t>内不主张使用洋地黄制剂</a:t>
            </a:r>
            <a:r>
              <a:rPr lang="en-US" altLang="en-US"/>
              <a:t>，以免增加室性心律失常危险。</a:t>
            </a:r>
            <a:r>
              <a:rPr lang="en-US" altLang="en-US">
                <a:solidFill>
                  <a:srgbClr val="FF0000"/>
                </a:solidFill>
              </a:rPr>
              <a:t>合并快速房颤时可选用胺碘酮治疗。</a:t>
            </a:r>
          </a:p>
        </p:txBody>
      </p:sp>
    </p:spTree>
  </p:cSld>
  <p:clrMapOvr>
    <a:masterClrMapping/>
  </p:clrMapOvr>
  <p:transition>
    <p:cut/>
  </p:transition>
</p:sld>
</file>

<file path=ppt/slides/slide4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267" name="标题 520193">
            <a:extLst>
              <a:ext uri="{FF2B5EF4-FFF2-40B4-BE49-F238E27FC236}">
                <a16:creationId xmlns:a16="http://schemas.microsoft.com/office/drawing/2014/main" id="{8FF771A0-9C29-462C-9AB6-E9F0FF4E407C}"/>
              </a:ext>
            </a:extLst>
          </p:cNvPr>
          <p:cNvSpPr>
            <a:spLocks noGrp="1" noChangeArrowheads="1"/>
          </p:cNvSpPr>
          <p:nvPr>
            <p:ph type="title" idx="4294967295"/>
          </p:nvPr>
        </p:nvSpPr>
        <p:spPr>
          <a:xfrm>
            <a:off x="457200" y="274638"/>
            <a:ext cx="8229600" cy="811212"/>
          </a:xfrm>
        </p:spPr>
        <p:txBody>
          <a:bodyPr/>
          <a:lstStyle/>
          <a:p>
            <a:pPr eaLnBrk="1" hangingPunct="1">
              <a:defRPr/>
            </a:pPr>
            <a:r>
              <a:rPr lang="en-US" altLang="en-US" sz="3600" b="0"/>
              <a:t>（二）</a:t>
            </a:r>
            <a:r>
              <a:rPr lang="en-US" altLang="en-US" sz="3600" b="0">
                <a:solidFill>
                  <a:srgbClr val="FF0000"/>
                </a:solidFill>
              </a:rPr>
              <a:t>心</a:t>
            </a:r>
            <a:r>
              <a:rPr lang="en-US" altLang="en-US" sz="3600">
                <a:solidFill>
                  <a:srgbClr val="FF0000"/>
                </a:solidFill>
                <a:sym typeface="Arial" charset="0"/>
              </a:rPr>
              <a:t>源</a:t>
            </a:r>
            <a:r>
              <a:rPr lang="en-US" altLang="en-US" sz="3600" b="0">
                <a:solidFill>
                  <a:srgbClr val="FF0000"/>
                </a:solidFill>
              </a:rPr>
              <a:t>性休克</a:t>
            </a:r>
          </a:p>
        </p:txBody>
      </p:sp>
      <p:sp>
        <p:nvSpPr>
          <p:cNvPr id="2268" name="文本占位符 520194">
            <a:extLst>
              <a:ext uri="{FF2B5EF4-FFF2-40B4-BE49-F238E27FC236}">
                <a16:creationId xmlns:a16="http://schemas.microsoft.com/office/drawing/2014/main" id="{212ABE4C-C2A9-46B3-981B-AA5A5BC82A12}"/>
              </a:ext>
            </a:extLst>
          </p:cNvPr>
          <p:cNvSpPr>
            <a:spLocks noGrp="1" noChangeArrowheads="1"/>
          </p:cNvSpPr>
          <p:nvPr>
            <p:ph type="body" idx="4294967295"/>
          </p:nvPr>
        </p:nvSpPr>
        <p:spPr>
          <a:xfrm>
            <a:off x="466725" y="1052513"/>
            <a:ext cx="8229600" cy="5180012"/>
          </a:xfrm>
        </p:spPr>
        <p:txBody>
          <a:bodyPr/>
          <a:lstStyle/>
          <a:p>
            <a:pPr eaLnBrk="1" hangingPunct="1"/>
            <a:r>
              <a:rPr lang="en-US" altLang="en-US" b="1">
                <a:solidFill>
                  <a:srgbClr val="FF0000"/>
                </a:solidFill>
              </a:rPr>
              <a:t>（二）心</a:t>
            </a:r>
            <a:r>
              <a:rPr lang="en-US" altLang="en-US">
                <a:solidFill>
                  <a:srgbClr val="FF0000"/>
                </a:solidFill>
                <a:sym typeface="Arial" panose="020B0604020202020204" pitchFamily="34" charset="0"/>
              </a:rPr>
              <a:t>源</a:t>
            </a:r>
            <a:r>
              <a:rPr lang="en-US" altLang="en-US" b="1">
                <a:solidFill>
                  <a:srgbClr val="FF0000"/>
                </a:solidFill>
              </a:rPr>
              <a:t>性休克</a:t>
            </a:r>
          </a:p>
          <a:p>
            <a:pPr eaLnBrk="1" hangingPunct="1"/>
            <a:r>
              <a:rPr lang="en-US" altLang="en-US">
                <a:solidFill>
                  <a:srgbClr val="FF0000"/>
                </a:solidFill>
              </a:rPr>
              <a:t>临床上当肺淤血和低血压同时存在时，可诊断心</a:t>
            </a:r>
            <a:r>
              <a:rPr lang="en-US" altLang="en-US">
                <a:solidFill>
                  <a:srgbClr val="FF0000"/>
                </a:solidFill>
                <a:sym typeface="Arial" panose="020B0604020202020204" pitchFamily="34" charset="0"/>
              </a:rPr>
              <a:t>源</a:t>
            </a:r>
            <a:r>
              <a:rPr lang="en-US" altLang="en-US">
                <a:solidFill>
                  <a:srgbClr val="FF0000"/>
                </a:solidFill>
              </a:rPr>
              <a:t>性休克。</a:t>
            </a:r>
            <a:endParaRPr lang="en-US" altLang="en-US"/>
          </a:p>
        </p:txBody>
      </p:sp>
    </p:spTree>
  </p:cSld>
  <p:clrMapOvr>
    <a:masterClrMapping/>
  </p:clrMapOvr>
  <p:transition>
    <p:cut/>
  </p:transition>
</p:sld>
</file>

<file path=ppt/slides/slide4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271" name="标题 521217">
            <a:extLst>
              <a:ext uri="{FF2B5EF4-FFF2-40B4-BE49-F238E27FC236}">
                <a16:creationId xmlns:a16="http://schemas.microsoft.com/office/drawing/2014/main" id="{776259BE-D289-442F-BD3B-3839FF4ABC4C}"/>
              </a:ext>
            </a:extLst>
          </p:cNvPr>
          <p:cNvSpPr>
            <a:spLocks noGrp="1" noChangeArrowheads="1"/>
          </p:cNvSpPr>
          <p:nvPr>
            <p:ph type="title" idx="4294967295"/>
          </p:nvPr>
        </p:nvSpPr>
        <p:spPr>
          <a:xfrm>
            <a:off x="457200" y="276225"/>
            <a:ext cx="8229600" cy="790575"/>
          </a:xfrm>
        </p:spPr>
        <p:txBody>
          <a:bodyPr/>
          <a:lstStyle/>
          <a:p>
            <a:pPr eaLnBrk="1" hangingPunct="1">
              <a:defRPr/>
            </a:pPr>
            <a:r>
              <a:rPr lang="en-US" altLang="en-US" b="0"/>
              <a:t>（二）</a:t>
            </a:r>
            <a:r>
              <a:rPr lang="en-US" altLang="en-US" b="0">
                <a:solidFill>
                  <a:srgbClr val="FF0000"/>
                </a:solidFill>
              </a:rPr>
              <a:t>心</a:t>
            </a:r>
            <a:r>
              <a:rPr lang="en-US" altLang="en-US">
                <a:solidFill>
                  <a:srgbClr val="FF0000"/>
                </a:solidFill>
                <a:sym typeface="Arial" charset="0"/>
              </a:rPr>
              <a:t>源</a:t>
            </a:r>
            <a:r>
              <a:rPr lang="en-US" altLang="en-US" b="0">
                <a:solidFill>
                  <a:srgbClr val="FF0000"/>
                </a:solidFill>
              </a:rPr>
              <a:t>性休克</a:t>
            </a:r>
          </a:p>
        </p:txBody>
      </p:sp>
      <p:sp>
        <p:nvSpPr>
          <p:cNvPr id="2272" name="文本占位符 521218">
            <a:extLst>
              <a:ext uri="{FF2B5EF4-FFF2-40B4-BE49-F238E27FC236}">
                <a16:creationId xmlns:a16="http://schemas.microsoft.com/office/drawing/2014/main" id="{65C66226-3288-460C-81D9-B94970BA69E7}"/>
              </a:ext>
            </a:extLst>
          </p:cNvPr>
          <p:cNvSpPr>
            <a:spLocks noGrp="1" noChangeArrowheads="1"/>
          </p:cNvSpPr>
          <p:nvPr>
            <p:ph type="body" idx="4294967295"/>
          </p:nvPr>
        </p:nvSpPr>
        <p:spPr>
          <a:xfrm>
            <a:off x="466725" y="1284288"/>
            <a:ext cx="8229600" cy="4872037"/>
          </a:xfrm>
        </p:spPr>
        <p:txBody>
          <a:bodyPr/>
          <a:lstStyle/>
          <a:p>
            <a:pPr eaLnBrk="1" hangingPunct="1"/>
            <a:r>
              <a:rPr lang="en-US" altLang="en-US"/>
              <a:t>除</a:t>
            </a:r>
            <a:r>
              <a:rPr lang="en-US" altLang="zh-CN"/>
              <a:t>STEMI</a:t>
            </a:r>
            <a:r>
              <a:rPr lang="en-US" altLang="en-US"/>
              <a:t>一般处理措施外，静脉滴注正性肌力药物有助于稳定患者的血液动力学。</a:t>
            </a:r>
          </a:p>
          <a:p>
            <a:pPr eaLnBrk="1" hangingPunct="1"/>
            <a:r>
              <a:rPr lang="en-US" altLang="en-US">
                <a:solidFill>
                  <a:srgbClr val="FF0000"/>
                </a:solidFill>
              </a:rPr>
              <a:t>多巴胺</a:t>
            </a:r>
            <a:r>
              <a:rPr lang="en-US" altLang="en-US"/>
              <a:t>＜</a:t>
            </a:r>
            <a:r>
              <a:rPr lang="en-US" altLang="zh-CN"/>
              <a:t>3 μg•kg</a:t>
            </a:r>
            <a:r>
              <a:rPr lang="en-US" altLang="en-US"/>
              <a:t>－</a:t>
            </a:r>
            <a:r>
              <a:rPr lang="en-US" altLang="zh-CN"/>
              <a:t>1•min</a:t>
            </a:r>
            <a:r>
              <a:rPr lang="en-US" altLang="en-US"/>
              <a:t>－</a:t>
            </a:r>
            <a:r>
              <a:rPr lang="en-US" altLang="zh-CN"/>
              <a:t>1</a:t>
            </a:r>
            <a:r>
              <a:rPr lang="en-US" altLang="en-US"/>
              <a:t>可增加肾血流量。严重低血压时静脉滴注多巴胺的剂量为</a:t>
            </a:r>
            <a:r>
              <a:rPr lang="en-US" altLang="zh-CN"/>
              <a:t>5</a:t>
            </a:r>
            <a:r>
              <a:rPr lang="en-US" altLang="en-US"/>
              <a:t>～</a:t>
            </a:r>
            <a:r>
              <a:rPr lang="en-US" altLang="zh-CN"/>
              <a:t>15 μg•kg</a:t>
            </a:r>
            <a:r>
              <a:rPr lang="en-US" altLang="en-US"/>
              <a:t>－</a:t>
            </a:r>
            <a:r>
              <a:rPr lang="en-US" altLang="zh-CN"/>
              <a:t>1•min</a:t>
            </a:r>
            <a:r>
              <a:rPr lang="en-US" altLang="en-US"/>
              <a:t>－</a:t>
            </a:r>
            <a:r>
              <a:rPr lang="en-US" altLang="zh-CN"/>
              <a:t>1</a:t>
            </a:r>
            <a:r>
              <a:rPr lang="en-US" altLang="en-US"/>
              <a:t>，必要时可</a:t>
            </a:r>
            <a:r>
              <a:rPr lang="en-US" altLang="en-US">
                <a:solidFill>
                  <a:srgbClr val="FF0000"/>
                </a:solidFill>
              </a:rPr>
              <a:t>同时</a:t>
            </a:r>
            <a:r>
              <a:rPr lang="en-US" altLang="en-US"/>
              <a:t>静脉滴注多巴酚丁胺（</a:t>
            </a:r>
            <a:r>
              <a:rPr lang="en-US" altLang="zh-CN"/>
              <a:t>3</a:t>
            </a:r>
            <a:r>
              <a:rPr lang="en-US" altLang="en-US"/>
              <a:t>～</a:t>
            </a:r>
            <a:r>
              <a:rPr lang="en-US" altLang="zh-CN"/>
              <a:t>10 μg•kg</a:t>
            </a:r>
            <a:r>
              <a:rPr lang="en-US" altLang="en-US"/>
              <a:t>－</a:t>
            </a:r>
            <a:r>
              <a:rPr lang="en-US" altLang="zh-CN"/>
              <a:t>1•min</a:t>
            </a:r>
            <a:r>
              <a:rPr lang="en-US" altLang="en-US"/>
              <a:t>－</a:t>
            </a:r>
            <a:r>
              <a:rPr lang="en-US" altLang="zh-CN"/>
              <a:t>1</a:t>
            </a:r>
            <a:r>
              <a:rPr lang="en-US" altLang="en-US"/>
              <a:t>）。大剂量多巴胺无效时也可静脉滴注</a:t>
            </a:r>
            <a:r>
              <a:rPr lang="en-US" altLang="en-US">
                <a:solidFill>
                  <a:srgbClr val="FF0000"/>
                </a:solidFill>
              </a:rPr>
              <a:t>去甲肾上腺素</a:t>
            </a:r>
            <a:r>
              <a:rPr lang="en-US" altLang="zh-CN"/>
              <a:t>2</a:t>
            </a:r>
            <a:r>
              <a:rPr lang="en-US" altLang="en-US"/>
              <a:t>～</a:t>
            </a:r>
            <a:r>
              <a:rPr lang="en-US" altLang="zh-CN"/>
              <a:t>8 μg/min</a:t>
            </a:r>
            <a:r>
              <a:rPr lang="en-US" altLang="en-US"/>
              <a:t>。</a:t>
            </a:r>
          </a:p>
        </p:txBody>
      </p:sp>
    </p:spTree>
  </p:cSld>
  <p:clrMapOvr>
    <a:masterClrMapping/>
  </p:clrMapOvr>
  <p:transition>
    <p:cut/>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87" name="Rectangle 239">
            <a:extLst>
              <a:ext uri="{FF2B5EF4-FFF2-40B4-BE49-F238E27FC236}">
                <a16:creationId xmlns:a16="http://schemas.microsoft.com/office/drawing/2014/main" id="{8CCD9297-D2B2-4D40-8608-82E7E3F7EE04}"/>
              </a:ext>
            </a:extLst>
          </p:cNvPr>
          <p:cNvSpPr>
            <a:spLocks noGrp="1" noChangeArrowheads="1"/>
          </p:cNvSpPr>
          <p:nvPr>
            <p:ph type="title" idx="4294967295"/>
          </p:nvPr>
        </p:nvSpPr>
        <p:spPr/>
        <p:txBody>
          <a:bodyPr/>
          <a:lstStyle/>
          <a:p>
            <a:pPr eaLnBrk="1" hangingPunct="1">
              <a:defRPr/>
            </a:pPr>
            <a:endParaRPr lang="zh-CN" altLang="zh-CN"/>
          </a:p>
        </p:txBody>
      </p:sp>
      <p:sp>
        <p:nvSpPr>
          <p:cNvPr id="2288" name="Rectangle 240">
            <a:extLst>
              <a:ext uri="{FF2B5EF4-FFF2-40B4-BE49-F238E27FC236}">
                <a16:creationId xmlns:a16="http://schemas.microsoft.com/office/drawing/2014/main" id="{F4773B41-4904-4A3C-8AE6-8EC65CF7A711}"/>
              </a:ext>
            </a:extLst>
          </p:cNvPr>
          <p:cNvSpPr>
            <a:spLocks noGrp="1" noChangeArrowheads="1"/>
          </p:cNvSpPr>
          <p:nvPr>
            <p:ph type="body" idx="4294967295"/>
          </p:nvPr>
        </p:nvSpPr>
        <p:spPr/>
        <p:txBody>
          <a:bodyPr/>
          <a:lstStyle/>
          <a:p>
            <a:pPr algn="ctr" eaLnBrk="1" hangingPunct="1">
              <a:buFont typeface="Wingdings" panose="05000000000000000000" pitchFamily="2" charset="2"/>
              <a:buNone/>
            </a:pPr>
            <a:endParaRPr lang="en-US" altLang="zh-CN" sz="8000" b="1"/>
          </a:p>
          <a:p>
            <a:pPr algn="ctr" eaLnBrk="1" hangingPunct="1">
              <a:buFont typeface="Wingdings" panose="05000000000000000000" pitchFamily="2" charset="2"/>
              <a:buNone/>
            </a:pPr>
            <a:r>
              <a:rPr lang="zh-CN" altLang="en-US" sz="8000" b="1"/>
              <a:t>谢谢！</a:t>
            </a:r>
          </a:p>
        </p:txBody>
      </p:sp>
    </p:spTree>
  </p:cSld>
  <p:clrMapOvr>
    <a:masterClrMapping/>
  </p:clrMapOvr>
  <p:transition>
    <p:cut/>
  </p:transition>
</p:sld>
</file>

<file path=ppt/tags/tag1.xml><?xml version="1.0" encoding="utf-8"?>
<p:tagLst xmlns:a="http://schemas.openxmlformats.org/drawingml/2006/main" xmlns:r="http://schemas.openxmlformats.org/officeDocument/2006/relationships" xmlns:p="http://schemas.openxmlformats.org/presentationml/2006/main">
  <p:tag name="AS_NET" val="4.0.30319.36460"/>
  <p:tag name="AS_OS" val="Microsoft Windows NT 6.1.7601 Service Pack 1"/>
  <p:tag name="AS_RELEASE_DATE" val="2016.09.30"/>
  <p:tag name="AS_TITLE" val="Aspose.Slides for .NET 2.0"/>
  <p:tag name="AS_VERSION" val="16.9.0.0"/>
</p:tagLst>
</file>

<file path=ppt/theme/theme1.xml><?xml version="1.0" encoding="utf-8"?>
<a:theme xmlns:a="http://schemas.openxmlformats.org/drawingml/2006/main" name=" overriden">
  <a:themeElements>
    <a:clrScheme name=" overriden 1">
      <a:dk1>
        <a:srgbClr val="000514"/>
      </a:dk1>
      <a:lt1>
        <a:srgbClr val="FFFFFF"/>
      </a:lt1>
      <a:dk2>
        <a:srgbClr val="003399"/>
      </a:dk2>
      <a:lt2>
        <a:srgbClr val="E5E5FF"/>
      </a:lt2>
      <a:accent1>
        <a:srgbClr val="0099CC"/>
      </a:accent1>
      <a:accent2>
        <a:srgbClr val="A886E0"/>
      </a:accent2>
      <a:accent3>
        <a:srgbClr val="AAADCA"/>
      </a:accent3>
      <a:accent4>
        <a:srgbClr val="DADADA"/>
      </a:accent4>
      <a:accent5>
        <a:srgbClr val="AACAE2"/>
      </a:accent5>
      <a:accent6>
        <a:srgbClr val="9879CB"/>
      </a:accent6>
      <a:hlink>
        <a:srgbClr val="FFCC00"/>
      </a:hlink>
      <a:folHlink>
        <a:srgbClr val="FFFFCC"/>
      </a:folHlink>
    </a:clrScheme>
    <a:fontScheme name=" overriden">
      <a:majorFont>
        <a:latin typeface="Garamond"/>
        <a:ea typeface="宋体"/>
        <a:cs typeface=""/>
      </a:majorFont>
      <a:minorFont>
        <a:latin typeface="Garamond"/>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Pct val="100000"/>
          <a:buFontTx/>
          <a:buNone/>
          <a:tabLst/>
          <a:defRPr kumimoji="0" lang="zh-CN" altLang="en-US" sz="1800" b="0" i="0" u="none" strike="noStrike" cap="none" normalizeH="0" baseline="0" smtClean="0">
            <a:ln>
              <a:noFill/>
            </a:ln>
            <a:solidFill>
              <a:schemeClr val="tx1"/>
            </a:solidFill>
            <a:effectLst/>
            <a:latin typeface="Garamond" charset="0"/>
            <a:ea typeface="宋体"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Pct val="100000"/>
          <a:buFontTx/>
          <a:buNone/>
          <a:tabLst/>
          <a:defRPr kumimoji="0" lang="zh-CN" altLang="en-US" sz="1800" b="0" i="0" u="none" strike="noStrike" cap="none" normalizeH="0" baseline="0" smtClean="0">
            <a:ln>
              <a:noFill/>
            </a:ln>
            <a:solidFill>
              <a:schemeClr val="tx1"/>
            </a:solidFill>
            <a:effectLst/>
            <a:latin typeface="Garamond" charset="0"/>
            <a:ea typeface="宋体" charset="-122"/>
          </a:defRPr>
        </a:defPPr>
      </a:lstStyle>
    </a:lnDef>
  </a:objectDefaults>
  <a:extraClrSchemeLst>
    <a:extraClrScheme>
      <a:clrScheme name=" overriden 1">
        <a:dk1>
          <a:srgbClr val="000514"/>
        </a:dk1>
        <a:lt1>
          <a:srgbClr val="FFFFFF"/>
        </a:lt1>
        <a:dk2>
          <a:srgbClr val="003399"/>
        </a:dk2>
        <a:lt2>
          <a:srgbClr val="E5E5FF"/>
        </a:lt2>
        <a:accent1>
          <a:srgbClr val="0099CC"/>
        </a:accent1>
        <a:accent2>
          <a:srgbClr val="A886E0"/>
        </a:accent2>
        <a:accent3>
          <a:srgbClr val="AAADCA"/>
        </a:accent3>
        <a:accent4>
          <a:srgbClr val="DADADA"/>
        </a:accent4>
        <a:accent5>
          <a:srgbClr val="AACAE2"/>
        </a:accent5>
        <a:accent6>
          <a:srgbClr val="9879CB"/>
        </a:accent6>
        <a:hlink>
          <a:srgbClr val="FFCC00"/>
        </a:hlink>
        <a:folHlink>
          <a:srgbClr val="FFFFCC"/>
        </a:folHlink>
      </a:clrScheme>
      <a:clrMap bg1="dk2" tx1="lt1" bg2="dk1" tx2="lt2" accent1="accent1" accent2="accent2" accent3="accent3" accent4="accent4" accent5="accent5" accent6="accent6" hlink="hlink" folHlink="folHlink"/>
    </a:extraClrScheme>
    <a:extraClrScheme>
      <a:clrScheme name=" overriden 2">
        <a:dk1>
          <a:srgbClr val="3E3E5C"/>
        </a:dk1>
        <a:lt1>
          <a:srgbClr val="FFFFFF"/>
        </a:lt1>
        <a:dk2>
          <a:srgbClr val="666699"/>
        </a:dk2>
        <a:lt2>
          <a:srgbClr val="DFDFE9"/>
        </a:lt2>
        <a:accent1>
          <a:srgbClr val="CC66FF"/>
        </a:accent1>
        <a:accent2>
          <a:srgbClr val="679ACD"/>
        </a:accent2>
        <a:accent3>
          <a:srgbClr val="B8B8CA"/>
        </a:accent3>
        <a:accent4>
          <a:srgbClr val="DADADA"/>
        </a:accent4>
        <a:accent5>
          <a:srgbClr val="E2B8FF"/>
        </a:accent5>
        <a:accent6>
          <a:srgbClr val="5D8BBA"/>
        </a:accent6>
        <a:hlink>
          <a:srgbClr val="CCECFF"/>
        </a:hlink>
        <a:folHlink>
          <a:srgbClr val="CCCCFF"/>
        </a:folHlink>
      </a:clrScheme>
      <a:clrMap bg1="dk2" tx1="lt1" bg2="dk1" tx2="lt2" accent1="accent1" accent2="accent2" accent3="accent3" accent4="accent4" accent5="accent5" accent6="accent6" hlink="hlink" folHlink="folHlink"/>
    </a:extraClrScheme>
    <a:extraClrScheme>
      <a:clrScheme name=" overriden 3">
        <a:dk1>
          <a:srgbClr val="2A5400"/>
        </a:dk1>
        <a:lt1>
          <a:srgbClr val="FFFFFF"/>
        </a:lt1>
        <a:dk2>
          <a:srgbClr val="4A9400"/>
        </a:dk2>
        <a:lt2>
          <a:srgbClr val="BAE8BA"/>
        </a:lt2>
        <a:accent1>
          <a:srgbClr val="33CC33"/>
        </a:accent1>
        <a:accent2>
          <a:srgbClr val="99CC00"/>
        </a:accent2>
        <a:accent3>
          <a:srgbClr val="B1C8AA"/>
        </a:accent3>
        <a:accent4>
          <a:srgbClr val="DADADA"/>
        </a:accent4>
        <a:accent5>
          <a:srgbClr val="ADE2AD"/>
        </a:accent5>
        <a:accent6>
          <a:srgbClr val="8AB900"/>
        </a:accent6>
        <a:hlink>
          <a:srgbClr val="99FF33"/>
        </a:hlink>
        <a:folHlink>
          <a:srgbClr val="FFFF99"/>
        </a:folHlink>
      </a:clrScheme>
      <a:clrMap bg1="dk2" tx1="lt1" bg2="dk1" tx2="lt2" accent1="accent1" accent2="accent2" accent3="accent3" accent4="accent4" accent5="accent5" accent6="accent6" hlink="hlink" folHlink="folHlink"/>
    </a:extraClrScheme>
    <a:extraClrScheme>
      <a:clrScheme name=" overriden 4">
        <a:dk1>
          <a:srgbClr val="000000"/>
        </a:dk1>
        <a:lt1>
          <a:srgbClr val="FFFFFF"/>
        </a:lt1>
        <a:dk2>
          <a:srgbClr val="51596D"/>
        </a:dk2>
        <a:lt2>
          <a:srgbClr val="DDDDDD"/>
        </a:lt2>
        <a:accent1>
          <a:srgbClr val="787E8A"/>
        </a:accent1>
        <a:accent2>
          <a:srgbClr val="339966"/>
        </a:accent2>
        <a:accent3>
          <a:srgbClr val="B3B5BA"/>
        </a:accent3>
        <a:accent4>
          <a:srgbClr val="DADADA"/>
        </a:accent4>
        <a:accent5>
          <a:srgbClr val="BEC0C4"/>
        </a:accent5>
        <a:accent6>
          <a:srgbClr val="2D8A5C"/>
        </a:accent6>
        <a:hlink>
          <a:srgbClr val="00FFFF"/>
        </a:hlink>
        <a:folHlink>
          <a:srgbClr val="74B6D0"/>
        </a:folHlink>
      </a:clrScheme>
      <a:clrMap bg1="dk2" tx1="lt1" bg2="dk1" tx2="lt2" accent1="accent1" accent2="accent2" accent3="accent3" accent4="accent4" accent5="accent5" accent6="accent6" hlink="hlink" folHlink="folHlink"/>
    </a:extraClrScheme>
    <a:extraClrScheme>
      <a:clrScheme name=" overriden 5">
        <a:dk1>
          <a:srgbClr val="5C1F00"/>
        </a:dk1>
        <a:lt1>
          <a:srgbClr val="FFFFFF"/>
        </a:lt1>
        <a:dk2>
          <a:srgbClr val="8C0000"/>
        </a:dk2>
        <a:lt2>
          <a:srgbClr val="DFD293"/>
        </a:lt2>
        <a:accent1>
          <a:srgbClr val="FF6845"/>
        </a:accent1>
        <a:accent2>
          <a:srgbClr val="BE7960"/>
        </a:accent2>
        <a:accent3>
          <a:srgbClr val="C5AAAA"/>
        </a:accent3>
        <a:accent4>
          <a:srgbClr val="DADADA"/>
        </a:accent4>
        <a:accent5>
          <a:srgbClr val="FFB9B0"/>
        </a:accent5>
        <a:accent6>
          <a:srgbClr val="AC6D56"/>
        </a:accent6>
        <a:hlink>
          <a:srgbClr val="FFFFCC"/>
        </a:hlink>
        <a:folHlink>
          <a:srgbClr val="FFCC00"/>
        </a:folHlink>
      </a:clrScheme>
      <a:clrMap bg1="dk2" tx1="lt1" bg2="dk1" tx2="lt2" accent1="accent1" accent2="accent2" accent3="accent3" accent4="accent4" accent5="accent5" accent6="accent6" hlink="hlink" folHlink="folHlink"/>
    </a:extraClrScheme>
    <a:extraClrScheme>
      <a:clrScheme name=" overriden 6">
        <a:dk1>
          <a:srgbClr val="5E4444"/>
        </a:dk1>
        <a:lt1>
          <a:srgbClr val="F7F3F3"/>
        </a:lt1>
        <a:dk2>
          <a:srgbClr val="8A6362"/>
        </a:dk2>
        <a:lt2>
          <a:srgbClr val="D8C1BA"/>
        </a:lt2>
        <a:accent1>
          <a:srgbClr val="CC6600"/>
        </a:accent1>
        <a:accent2>
          <a:srgbClr val="C16059"/>
        </a:accent2>
        <a:accent3>
          <a:srgbClr val="C4B7B7"/>
        </a:accent3>
        <a:accent4>
          <a:srgbClr val="D3D0D0"/>
        </a:accent4>
        <a:accent5>
          <a:srgbClr val="E2B8AA"/>
        </a:accent5>
        <a:accent6>
          <a:srgbClr val="AF5650"/>
        </a:accent6>
        <a:hlink>
          <a:srgbClr val="FFCC00"/>
        </a:hlink>
        <a:folHlink>
          <a:srgbClr val="CBB557"/>
        </a:folHlink>
      </a:clrScheme>
      <a:clrMap bg1="dk2" tx1="lt1" bg2="dk1" tx2="lt2" accent1="accent1" accent2="accent2" accent3="accent3" accent4="accent4" accent5="accent5" accent6="accent6" hlink="hlink" folHlink="folHlink"/>
    </a:extraClrScheme>
    <a:extraClrScheme>
      <a:clrScheme name=" overriden 7">
        <a:dk1>
          <a:srgbClr val="7F6737"/>
        </a:dk1>
        <a:lt1>
          <a:srgbClr val="FFFFFF"/>
        </a:lt1>
        <a:dk2>
          <a:srgbClr val="BFA673"/>
        </a:dk2>
        <a:lt2>
          <a:srgbClr val="E6E3AA"/>
        </a:lt2>
        <a:accent1>
          <a:srgbClr val="FFCC00"/>
        </a:accent1>
        <a:accent2>
          <a:srgbClr val="808000"/>
        </a:accent2>
        <a:accent3>
          <a:srgbClr val="DCD0BC"/>
        </a:accent3>
        <a:accent4>
          <a:srgbClr val="DADADA"/>
        </a:accent4>
        <a:accent5>
          <a:srgbClr val="FFE2AA"/>
        </a:accent5>
        <a:accent6>
          <a:srgbClr val="737300"/>
        </a:accent6>
        <a:hlink>
          <a:srgbClr val="784700"/>
        </a:hlink>
        <a:folHlink>
          <a:srgbClr val="9A7200"/>
        </a:folHlink>
      </a:clrScheme>
      <a:clrMap bg1="dk2" tx1="lt1" bg2="dk1" tx2="lt2" accent1="accent1" accent2="accent2" accent3="accent3" accent4="accent4" accent5="accent5" accent6="accent6" hlink="hlink" folHlink="folHlink"/>
    </a:extraClrScheme>
    <a:extraClrScheme>
      <a:clrScheme name=" overriden 8">
        <a:dk1>
          <a:srgbClr val="4B2500"/>
        </a:dk1>
        <a:lt1>
          <a:srgbClr val="F9F0D3"/>
        </a:lt1>
        <a:dk2>
          <a:srgbClr val="A69564"/>
        </a:dk2>
        <a:lt2>
          <a:srgbClr val="EFDEAF"/>
        </a:lt2>
        <a:accent1>
          <a:srgbClr val="FFFFE3"/>
        </a:accent1>
        <a:accent2>
          <a:srgbClr val="BFBFA7"/>
        </a:accent2>
        <a:accent3>
          <a:srgbClr val="FBF6E6"/>
        </a:accent3>
        <a:accent4>
          <a:srgbClr val="3F1E00"/>
        </a:accent4>
        <a:accent5>
          <a:srgbClr val="FFFFEF"/>
        </a:accent5>
        <a:accent6>
          <a:srgbClr val="ADAD97"/>
        </a:accent6>
        <a:hlink>
          <a:srgbClr val="7B6D47"/>
        </a:hlink>
        <a:folHlink>
          <a:srgbClr val="A99D2F"/>
        </a:folHlink>
      </a:clrScheme>
      <a:clrMap bg1="lt1" tx1="dk1" bg2="lt2" tx2="dk2" accent1="accent1" accent2="accent2" accent3="accent3" accent4="accent4" accent5="accent5" accent6="accent6" hlink="hlink" folHlink="folHlink"/>
    </a:extraClrScheme>
    <a:extraClrScheme>
      <a:clrScheme name=" overriden 9">
        <a:dk1>
          <a:srgbClr val="000000"/>
        </a:dk1>
        <a:lt1>
          <a:srgbClr val="FFFFFF"/>
        </a:lt1>
        <a:dk2>
          <a:srgbClr val="000000"/>
        </a:dk2>
        <a:lt2>
          <a:srgbClr val="808080"/>
        </a:lt2>
        <a:accent1>
          <a:srgbClr val="CCECFF"/>
        </a:accent1>
        <a:accent2>
          <a:srgbClr val="333399"/>
        </a:accent2>
        <a:accent3>
          <a:srgbClr val="FFFFFF"/>
        </a:accent3>
        <a:accent4>
          <a:srgbClr val="000000"/>
        </a:accent4>
        <a:accent5>
          <a:srgbClr val="E2F4FF"/>
        </a:accent5>
        <a:accent6>
          <a:srgbClr val="2D2D8A"/>
        </a:accent6>
        <a:hlink>
          <a:srgbClr val="6600FF"/>
        </a:hlink>
        <a:folHlink>
          <a:srgbClr val="009900"/>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
  <TotalTime>302</TotalTime>
  <Words>1847</Words>
  <Application>Microsoft Office PowerPoint</Application>
  <PresentationFormat>全屏显示(4:3)</PresentationFormat>
  <Paragraphs>182</Paragraphs>
  <Slides>43</Slides>
  <Notes>0</Notes>
  <HiddenSlides>7</HiddenSlides>
  <MMClips>0</MMClips>
  <ScaleCrop>false</ScaleCrop>
  <HeadingPairs>
    <vt:vector size="4" baseType="variant">
      <vt:variant>
        <vt:lpstr>主题</vt:lpstr>
      </vt:variant>
      <vt:variant>
        <vt:i4>1</vt:i4>
      </vt:variant>
      <vt:variant>
        <vt:lpstr>幻灯片标题</vt:lpstr>
      </vt:variant>
      <vt:variant>
        <vt:i4>43</vt:i4>
      </vt:variant>
    </vt:vector>
  </HeadingPairs>
  <TitlesOfParts>
    <vt:vector size="44" baseType="lpstr">
      <vt:lpstr> overriden</vt:lpstr>
      <vt:lpstr>急性ST段抬高型心肌梗死     诊断和治疗指南（2019） </vt:lpstr>
      <vt:lpstr>PowerPoint 演示文稿</vt:lpstr>
      <vt:lpstr>急性心肌梗死临床分型</vt:lpstr>
      <vt:lpstr>（二）实验室检查</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鉴别诊断</vt:lpstr>
      <vt:lpstr>三、STEMI的急救流程</vt:lpstr>
      <vt:lpstr>2．缩短自FMC至开通梗死相关动脉的时间</vt:lpstr>
      <vt:lpstr>胸痛中心</vt:lpstr>
      <vt:lpstr>PowerPoint 演示文稿</vt:lpstr>
      <vt:lpstr>STEMI患者急救流程</vt:lpstr>
      <vt:lpstr>四、入院后一般处理</vt:lpstr>
      <vt:lpstr>五、再灌注治疗</vt:lpstr>
      <vt:lpstr>溶栓治疗的适应证</vt:lpstr>
      <vt:lpstr>PowerPoint 演示文稿</vt:lpstr>
      <vt:lpstr>PowerPoint 演示文稿</vt:lpstr>
      <vt:lpstr>PowerPoint 演示文稿</vt:lpstr>
      <vt:lpstr>PowerPoint 演示文稿</vt:lpstr>
      <vt:lpstr>PowerPoint 演示文稿</vt:lpstr>
      <vt:lpstr>PowerPoint 演示文稿</vt:lpstr>
      <vt:lpstr>六、抗栓治疗</vt:lpstr>
      <vt:lpstr>（一）抗血小板治疗</vt:lpstr>
      <vt:lpstr>（一）抗血小板治疗</vt:lpstr>
      <vt:lpstr>（二）抗凝治疗</vt:lpstr>
      <vt:lpstr>七、其他药物治疗</vt:lpstr>
      <vt:lpstr> （一）抗心肌缺血 </vt:lpstr>
      <vt:lpstr> （一）抗心肌缺血 </vt:lpstr>
      <vt:lpstr>（二）其他治疗</vt:lpstr>
      <vt:lpstr>（二）其他治疗</vt:lpstr>
      <vt:lpstr>（二）其他治疗</vt:lpstr>
      <vt:lpstr>（二）其他治疗</vt:lpstr>
      <vt:lpstr>九、并发症及处理</vt:lpstr>
      <vt:lpstr>（二）心源性休克</vt:lpstr>
      <vt:lpstr>（二）心源性休克</vt:lpstr>
      <vt:lpstr>PowerPoint 演示文稿</vt:lpstr>
    </vt:vector>
  </TitlesOfParts>
  <Manager/>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急性ST段抬高型心肌梗死     诊断和治疗指南（2019） </dc:title>
  <dc:subject/>
  <dc:creator/>
  <cp:keywords/>
  <dc:description/>
  <cp:lastModifiedBy>未知用户</cp:lastModifiedBy>
  <cp:revision>34</cp:revision>
  <cp:lastPrinted>2019-02-25T15:50:46Z</cp:lastPrinted>
  <dcterms:created xsi:type="dcterms:W3CDTF">2019-02-25T15:50:46Z</dcterms:created>
  <dcterms:modified xsi:type="dcterms:W3CDTF">2021-05-09T03:30:25Z</dcterms:modified>
  <cp:category/>
</cp:coreProperties>
</file>